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2"/>
  </p:notesMasterIdLst>
  <p:sldIdLst>
    <p:sldId id="256" r:id="rId2"/>
    <p:sldId id="289" r:id="rId3"/>
    <p:sldId id="257" r:id="rId4"/>
    <p:sldId id="291" r:id="rId5"/>
    <p:sldId id="292" r:id="rId6"/>
    <p:sldId id="305" r:id="rId7"/>
    <p:sldId id="295" r:id="rId8"/>
    <p:sldId id="290" r:id="rId9"/>
    <p:sldId id="287" r:id="rId10"/>
    <p:sldId id="288" r:id="rId11"/>
    <p:sldId id="294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258" r:id="rId22"/>
    <p:sldId id="307" r:id="rId23"/>
    <p:sldId id="308" r:id="rId24"/>
    <p:sldId id="309" r:id="rId25"/>
    <p:sldId id="310" r:id="rId26"/>
    <p:sldId id="313" r:id="rId27"/>
    <p:sldId id="311" r:id="rId28"/>
    <p:sldId id="312" r:id="rId29"/>
    <p:sldId id="314" r:id="rId30"/>
    <p:sldId id="315" r:id="rId31"/>
    <p:sldId id="316" r:id="rId32"/>
    <p:sldId id="317" r:id="rId33"/>
    <p:sldId id="318" r:id="rId34"/>
    <p:sldId id="319" r:id="rId35"/>
    <p:sldId id="327" r:id="rId36"/>
    <p:sldId id="259" r:id="rId37"/>
    <p:sldId id="260" r:id="rId38"/>
    <p:sldId id="320" r:id="rId39"/>
    <p:sldId id="321" r:id="rId40"/>
    <p:sldId id="261" r:id="rId41"/>
    <p:sldId id="262" r:id="rId42"/>
    <p:sldId id="263" r:id="rId43"/>
    <p:sldId id="264" r:id="rId44"/>
    <p:sldId id="322" r:id="rId45"/>
    <p:sldId id="265" r:id="rId46"/>
    <p:sldId id="266" r:id="rId47"/>
    <p:sldId id="267" r:id="rId48"/>
    <p:sldId id="268" r:id="rId49"/>
    <p:sldId id="269" r:id="rId50"/>
    <p:sldId id="270" r:id="rId51"/>
    <p:sldId id="271" r:id="rId52"/>
    <p:sldId id="272" r:id="rId53"/>
    <p:sldId id="273" r:id="rId54"/>
    <p:sldId id="274" r:id="rId55"/>
    <p:sldId id="275" r:id="rId56"/>
    <p:sldId id="276" r:id="rId57"/>
    <p:sldId id="277" r:id="rId58"/>
    <p:sldId id="278" r:id="rId59"/>
    <p:sldId id="279" r:id="rId60"/>
    <p:sldId id="326" r:id="rId61"/>
    <p:sldId id="280" r:id="rId62"/>
    <p:sldId id="281" r:id="rId63"/>
    <p:sldId id="282" r:id="rId64"/>
    <p:sldId id="283" r:id="rId65"/>
    <p:sldId id="284" r:id="rId66"/>
    <p:sldId id="285" r:id="rId67"/>
    <p:sldId id="323" r:id="rId68"/>
    <p:sldId id="324" r:id="rId69"/>
    <p:sldId id="325" r:id="rId70"/>
    <p:sldId id="286" r:id="rId71"/>
  </p:sldIdLst>
  <p:sldSz cx="9144000" cy="5143500" type="screen16x9"/>
  <p:notesSz cx="6858000" cy="9144000"/>
  <p:embeddedFontLst>
    <p:embeddedFont>
      <p:font typeface="Open Sans" charset="0"/>
      <p:regular r:id="rId73"/>
      <p:bold r:id="rId74"/>
      <p:italic r:id="rId75"/>
      <p:boldItalic r:id="rId76"/>
    </p:embeddedFont>
    <p:embeddedFont>
      <p:font typeface="PT Sans Narrow" charset="-52"/>
      <p:regular r:id="rId77"/>
      <p:bold r:id="rId7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4E0C"/>
    <a:srgbClr val="00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7" d="100"/>
          <a:sy n="67" d="100"/>
        </p:scale>
        <p:origin x="-696" y="2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font" Target="fonts/font4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2.fntdata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1.fntdata"/><Relationship Id="rId78" Type="http://schemas.openxmlformats.org/officeDocument/2006/relationships/font" Target="fonts/font6.fntdata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48532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f577d98f19_0_4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f577d98f19_0_4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f577d98f19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f577d98f19_0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f577d98f19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f577d98f19_0_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f577d98f19_0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f577d98f19_0_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f577d98f19_0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f577d98f19_0_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f577d98f19_0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f577d98f19_0_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f577d98f19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f577d98f19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f577d98f19_0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f577d98f19_0_4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f577d98f19_0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f577d98f19_0_4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f577d98f19_0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f577d98f19_0_4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f577d98f19_0_4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f577d98f19_0_4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f577d98f19_0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f577d98f19_0_4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f577d98f19_0_4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f577d98f19_0_4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f577d98f19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f577d98f19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f577d98f19_0_4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f577d98f19_0_4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f577d98f19_0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f577d98f19_0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f577d98f19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f577d98f19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f577d98f19_0_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f577d98f19_0_4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f577d98f19_0_4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f577d98f19_0_4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f577d98f19_0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f577d98f19_0_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f577d98f19_0_4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f577d98f19_0_4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f577d98f19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f577d98f19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f577d98f19_0_4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f577d98f19_0_4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f577d98f19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f577d98f19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f577d98f19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f577d98f19_0_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f577d98f19_0_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f577d98f19_0_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f577d98f19_0_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f577d98f19_0_4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f577d98f19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f577d98f19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f577d98f19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f577d98f19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f577d98f19_0_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f577d98f19_0_5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f577d98f19_0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f577d98f19_0_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f577d98f19_0_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f577d98f19_0_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f577d98f19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f577d98f19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f577d98f19_0_5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f577d98f19_0_5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f577d98f19_0_5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f577d98f19_0_5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f577d98f19_0_5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f577d98f19_0_5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f577d98f19_0_5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f577d98f19_0_5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f577d98f19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f577d98f19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f577d98f19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f577d98f19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f577d98f19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f577d98f19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f577d98f19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f577d98f19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f577d98f19_0_4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f577d98f19_0_4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892125" y="1284550"/>
            <a:ext cx="7121700" cy="165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060">
                <a:solidFill>
                  <a:srgbClr val="000000"/>
                </a:solidFill>
              </a:rPr>
              <a:t>Разработка учебно-программной документации образовательной программы дополнительного образования детей и молодежи</a:t>
            </a:r>
            <a:endParaRPr sz="3060">
              <a:solidFill>
                <a:srgbClr val="000000"/>
              </a:solidFill>
            </a:endParaRPr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1224075" y="3216325"/>
            <a:ext cx="6653700" cy="7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ru" sz="1857" b="1" dirty="0">
                <a:solidFill>
                  <a:srgbClr val="D84E0C"/>
                </a:solidFill>
              </a:rPr>
              <a:t>Русина Лариса Владимировна, заместитель директора по учебно-методической работе</a:t>
            </a:r>
            <a:endParaRPr sz="1857" b="1" dirty="0">
              <a:solidFill>
                <a:srgbClr val="D84E0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288360" y="77678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r>
              <a:rPr lang="ru-RU" b="0" dirty="0"/>
              <a:t/>
            </a:r>
            <a:br>
              <a:rPr lang="ru-RU" b="0" dirty="0"/>
            </a:br>
            <a:r>
              <a:rPr lang="ru-RU" b="0" dirty="0"/>
              <a:t> </a:t>
            </a:r>
            <a:r>
              <a:rPr lang="ru-RU" sz="3600" dirty="0" smtClean="0">
                <a:solidFill>
                  <a:srgbClr val="000000"/>
                </a:solidFill>
              </a:rPr>
              <a:t>Постановление Совета Министров </a:t>
            </a:r>
            <a:r>
              <a:rPr lang="ru-RU" sz="3600" dirty="0">
                <a:solidFill>
                  <a:srgbClr val="000000"/>
                </a:solidFill>
              </a:rPr>
              <a:t/>
            </a:r>
            <a:br>
              <a:rPr lang="ru-RU" sz="3600" dirty="0">
                <a:solidFill>
                  <a:srgbClr val="000000"/>
                </a:solidFill>
              </a:rPr>
            </a:br>
            <a:r>
              <a:rPr lang="ru-RU" sz="3600" dirty="0">
                <a:solidFill>
                  <a:srgbClr val="000000"/>
                </a:solidFill>
              </a:rPr>
              <a:t>Республики Беларусь </a:t>
            </a:r>
            <a:endParaRPr sz="3600" dirty="0">
              <a:solidFill>
                <a:srgbClr val="000000"/>
              </a:solidFill>
            </a:endParaRPr>
          </a:p>
        </p:txBody>
      </p:sp>
      <p:sp>
        <p:nvSpPr>
          <p:cNvPr id="73" name="Google Shape;73;p14"/>
          <p:cNvSpPr txBox="1">
            <a:spLocks noGrp="1"/>
          </p:cNvSpPr>
          <p:nvPr>
            <p:ph type="subTitle" idx="1"/>
          </p:nvPr>
        </p:nvSpPr>
        <p:spPr>
          <a:xfrm>
            <a:off x="254070" y="244112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600" b="1" dirty="0" smtClean="0">
                <a:solidFill>
                  <a:schemeClr val="accent1"/>
                </a:solidFill>
              </a:rPr>
              <a:t>от 7 </a:t>
            </a:r>
            <a:r>
              <a:rPr lang="ru-RU" sz="1600" b="1" dirty="0">
                <a:solidFill>
                  <a:schemeClr val="accent1"/>
                </a:solidFill>
              </a:rPr>
              <a:t>августа 2019 г. </a:t>
            </a:r>
            <a:endParaRPr lang="ru-RU" sz="1600" b="1" dirty="0" smtClean="0">
              <a:solidFill>
                <a:schemeClr val="accent1"/>
              </a:solidFill>
            </a:endParaRPr>
          </a:p>
          <a:p>
            <a:r>
              <a:rPr lang="ru-RU" sz="1600" b="1" dirty="0" smtClean="0">
                <a:solidFill>
                  <a:schemeClr val="accent1"/>
                </a:solidFill>
              </a:rPr>
              <a:t>№</a:t>
            </a:r>
            <a:r>
              <a:rPr lang="en-US" sz="1600" b="1" dirty="0" smtClean="0">
                <a:solidFill>
                  <a:schemeClr val="accent1"/>
                </a:solidFill>
              </a:rPr>
              <a:t> 525</a:t>
            </a:r>
            <a:endParaRPr lang="ru-RU" sz="1600" b="1" dirty="0" smtClean="0">
              <a:solidFill>
                <a:schemeClr val="accent1"/>
              </a:solidFill>
            </a:endParaRPr>
          </a:p>
          <a:p>
            <a:r>
              <a:rPr lang="ru-RU" sz="1600" b="1" dirty="0">
                <a:solidFill>
                  <a:schemeClr val="accent1"/>
                </a:solidFill>
              </a:rPr>
              <a:t>(в ред. постановлений Совмина </a:t>
            </a:r>
            <a:endParaRPr lang="ru-RU" sz="1600" b="1" dirty="0" smtClean="0">
              <a:solidFill>
                <a:schemeClr val="accent1"/>
              </a:solidFill>
            </a:endParaRPr>
          </a:p>
          <a:p>
            <a:r>
              <a:rPr lang="ru-RU" sz="1600" b="1" dirty="0" smtClean="0">
                <a:solidFill>
                  <a:schemeClr val="accent1"/>
                </a:solidFill>
              </a:rPr>
              <a:t>от </a:t>
            </a:r>
            <a:r>
              <a:rPr lang="ru-RU" sz="1600" b="1" dirty="0">
                <a:solidFill>
                  <a:schemeClr val="accent1"/>
                </a:solidFill>
              </a:rPr>
              <a:t>17.01.2022 </a:t>
            </a:r>
            <a:r>
              <a:rPr lang="ru-RU" sz="1600" b="1" dirty="0" smtClean="0">
                <a:solidFill>
                  <a:schemeClr val="accent1"/>
                </a:solidFill>
              </a:rPr>
              <a:t>№ </a:t>
            </a:r>
            <a:r>
              <a:rPr lang="ru-RU" sz="1600" b="1" dirty="0">
                <a:solidFill>
                  <a:schemeClr val="accent1"/>
                </a:solidFill>
              </a:rPr>
              <a:t>29,</a:t>
            </a:r>
          </a:p>
          <a:p>
            <a:r>
              <a:rPr lang="ru-RU" sz="1600" b="1" dirty="0">
                <a:solidFill>
                  <a:schemeClr val="accent1"/>
                </a:solidFill>
              </a:rPr>
              <a:t>от 31.08.2022 N 570, от </a:t>
            </a:r>
            <a:r>
              <a:rPr lang="ru-RU" sz="1600" b="1" dirty="0" smtClean="0">
                <a:solidFill>
                  <a:schemeClr val="accent1"/>
                </a:solidFill>
              </a:rPr>
              <a:t>15.11.2022</a:t>
            </a:r>
          </a:p>
          <a:p>
            <a:r>
              <a:rPr lang="ru-RU" sz="1600" b="1" dirty="0" smtClean="0">
                <a:solidFill>
                  <a:schemeClr val="accent1"/>
                </a:solidFill>
              </a:rPr>
              <a:t> № </a:t>
            </a:r>
            <a:r>
              <a:rPr lang="ru-RU" sz="1600" b="1" dirty="0">
                <a:solidFill>
                  <a:schemeClr val="accent1"/>
                </a:solidFill>
              </a:rPr>
              <a:t>780, от 12.07.2024 </a:t>
            </a:r>
            <a:r>
              <a:rPr lang="ru-RU" sz="1600" b="1" dirty="0" smtClean="0">
                <a:solidFill>
                  <a:schemeClr val="accent1"/>
                </a:solidFill>
              </a:rPr>
              <a:t>№ </a:t>
            </a:r>
            <a:r>
              <a:rPr lang="ru-RU" sz="1600" b="1" dirty="0">
                <a:solidFill>
                  <a:schemeClr val="accent1"/>
                </a:solidFill>
              </a:rPr>
              <a:t>502)</a:t>
            </a:r>
          </a:p>
          <a:p>
            <a:endParaRPr lang="ru-RU" sz="1600" b="1" dirty="0">
              <a:solidFill>
                <a:schemeClr val="accent1"/>
              </a:solidFill>
            </a:endParaRPr>
          </a:p>
          <a:p>
            <a:r>
              <a:rPr lang="ru-RU" sz="1600" b="1" dirty="0">
                <a:solidFill>
                  <a:schemeClr val="accent1"/>
                </a:solidFill>
              </a:rPr>
              <a:t> </a:t>
            </a:r>
            <a:endParaRPr sz="1600" b="1" dirty="0">
              <a:solidFill>
                <a:schemeClr val="accent1"/>
              </a:solidFill>
            </a:endParaRPr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2"/>
          </p:nvPr>
        </p:nvSpPr>
        <p:spPr>
          <a:xfrm>
            <a:off x="4825200" y="381300"/>
            <a:ext cx="40902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 indent="0" algn="ctr">
              <a:buNone/>
            </a:pPr>
            <a:r>
              <a:rPr lang="ru-RU" sz="2800" b="1" dirty="0" smtClean="0"/>
              <a:t>Об утверждении специфических санитарно-эпидемиологи-</a:t>
            </a:r>
            <a:r>
              <a:rPr lang="ru-RU" sz="2800" b="1" dirty="0" err="1" smtClean="0"/>
              <a:t>ческих</a:t>
            </a:r>
            <a:r>
              <a:rPr lang="ru-RU" sz="2800" b="1" dirty="0" smtClean="0"/>
              <a:t> требований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95002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000000"/>
                </a:solidFill>
              </a:rPr>
              <a:t>Приложение 20. </a:t>
            </a:r>
            <a:r>
              <a:rPr lang="ru-RU" sz="1800" dirty="0" smtClean="0"/>
              <a:t>Продолжительность и частота занятий в учреждениях дополнительного образования детей и молодежи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56" t="29609" r="29707" b="10156"/>
          <a:stretch/>
        </p:blipFill>
        <p:spPr bwMode="auto">
          <a:xfrm>
            <a:off x="1760219" y="1188720"/>
            <a:ext cx="5532121" cy="372187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81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832228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/>
              <a:t>Учебно-программная документация образовательной программы  дополнительного образования детей и молодежи</a:t>
            </a:r>
            <a:br>
              <a:rPr lang="ru-RU" b="1" dirty="0" smtClean="0"/>
            </a:b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79108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Учебно-программная документация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000000"/>
                </a:solidFill>
              </a:rPr>
              <a:t>типовые программы дополнительного образования детей и молодежи;</a:t>
            </a:r>
          </a:p>
          <a:p>
            <a:pPr>
              <a:buClr>
                <a:schemeClr val="accent1"/>
              </a:buClr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000000"/>
                </a:solidFill>
              </a:rPr>
              <a:t>программы объединений по интересам;</a:t>
            </a:r>
          </a:p>
          <a:p>
            <a:pPr>
              <a:buClr>
                <a:schemeClr val="accent1"/>
              </a:buClr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000000"/>
                </a:solidFill>
              </a:rPr>
              <a:t>экспериментальные </a:t>
            </a:r>
            <a:r>
              <a:rPr lang="ru-RU" sz="2400" b="1" dirty="0">
                <a:solidFill>
                  <a:srgbClr val="000000"/>
                </a:solidFill>
              </a:rPr>
              <a:t>программы дополнительного образования </a:t>
            </a:r>
            <a:r>
              <a:rPr lang="ru-RU" sz="2400" b="1" dirty="0" smtClean="0">
                <a:solidFill>
                  <a:srgbClr val="000000"/>
                </a:solidFill>
              </a:rPr>
              <a:t>детей и </a:t>
            </a:r>
            <a:r>
              <a:rPr lang="ru-RU" sz="2400" b="1" dirty="0">
                <a:solidFill>
                  <a:srgbClr val="000000"/>
                </a:solidFill>
              </a:rPr>
              <a:t>молодежи;</a:t>
            </a:r>
          </a:p>
          <a:p>
            <a:pPr>
              <a:buClr>
                <a:schemeClr val="accent1"/>
              </a:buClr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000000"/>
                </a:solidFill>
              </a:rPr>
              <a:t>индивидуальные программы дополнительного образования детей и молодежи.</a:t>
            </a:r>
            <a:endParaRPr lang="ru-RU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74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Типовые программы дополнительного образования детей и молодежи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5990" y="1828800"/>
            <a:ext cx="8520600" cy="2971800"/>
          </a:xfrm>
          <a:ln w="9525">
            <a:solidFill>
              <a:srgbClr val="D84E0C"/>
            </a:solidFill>
          </a:ln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ru-RU" sz="2000" b="1" dirty="0">
                <a:solidFill>
                  <a:srgbClr val="000000"/>
                </a:solidFill>
              </a:rPr>
              <a:t>Типовые программы дополнительного образования детей и </a:t>
            </a:r>
            <a:r>
              <a:rPr lang="ru-RU" sz="2000" b="1" dirty="0" smtClean="0">
                <a:solidFill>
                  <a:srgbClr val="000000"/>
                </a:solidFill>
              </a:rPr>
              <a:t>молодежи разрабатываются </a:t>
            </a:r>
            <a:r>
              <a:rPr lang="ru-RU" sz="2000" b="1" dirty="0">
                <a:solidFill>
                  <a:srgbClr val="000000"/>
                </a:solidFill>
              </a:rPr>
              <a:t>Министерством образования совместно с </a:t>
            </a:r>
            <a:r>
              <a:rPr lang="ru-RU" sz="2000" b="1" dirty="0" smtClean="0">
                <a:solidFill>
                  <a:srgbClr val="000000"/>
                </a:solidFill>
              </a:rPr>
              <a:t>организациями, осуществляющими </a:t>
            </a:r>
            <a:r>
              <a:rPr lang="ru-RU" sz="2000" b="1" dirty="0">
                <a:solidFill>
                  <a:srgbClr val="000000"/>
                </a:solidFill>
              </a:rPr>
              <a:t>научно-методическое обеспечение дополнительного образования</a:t>
            </a:r>
          </a:p>
          <a:p>
            <a:pPr marL="114300" indent="0" algn="just">
              <a:buNone/>
            </a:pPr>
            <a:r>
              <a:rPr lang="ru-RU" sz="2000" b="1" dirty="0">
                <a:solidFill>
                  <a:srgbClr val="000000"/>
                </a:solidFill>
              </a:rPr>
              <a:t>детей и молодежи, и утверждаются Министерством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3171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Экспериментальные программы дополнительного образования детей и молодежи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5990" y="1520190"/>
            <a:ext cx="8520600" cy="3280410"/>
          </a:xfrm>
          <a:ln w="9525">
            <a:solidFill>
              <a:srgbClr val="D84E0C"/>
            </a:solidFill>
          </a:ln>
        </p:spPr>
        <p:txBody>
          <a:bodyPr>
            <a:noAutofit/>
          </a:bodyPr>
          <a:lstStyle/>
          <a:p>
            <a:pPr marL="285750" indent="-285750" algn="just">
              <a:buClr>
                <a:schemeClr val="accent1"/>
              </a:buClr>
              <a:buFont typeface="Wingdings" pitchFamily="2" charset="2"/>
              <a:buChar char="q"/>
            </a:pPr>
            <a:r>
              <a:rPr lang="ru-RU" b="1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</a:rPr>
              <a:t>Экспериментальная программа дополнительного образования детей и </a:t>
            </a:r>
            <a:r>
              <a:rPr lang="ru-RU" b="1" dirty="0" smtClean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</a:rPr>
              <a:t>молодежи апробируется </a:t>
            </a:r>
            <a:r>
              <a:rPr lang="ru-RU" b="1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</a:rPr>
              <a:t>в учреждении образования, реализующем образовательную </a:t>
            </a:r>
            <a:r>
              <a:rPr lang="ru-RU" b="1" dirty="0" smtClean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</a:rPr>
              <a:t>программу дополнительного </a:t>
            </a:r>
            <a:r>
              <a:rPr lang="ru-RU" b="1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</a:rPr>
              <a:t>образования детей и молодежи,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на базе которого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осуществляется экспериментальная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деятельность.</a:t>
            </a:r>
          </a:p>
          <a:p>
            <a:pPr marL="285750" indent="-285750" algn="just">
              <a:buClr>
                <a:schemeClr val="accent1"/>
              </a:buClr>
              <a:buFont typeface="Wingdings" pitchFamily="2" charset="2"/>
              <a:buChar char="q"/>
            </a:pPr>
            <a:r>
              <a:rPr lang="ru-RU" b="1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</a:rPr>
              <a:t>Экспериментальные программы дополнительного образования детей и </a:t>
            </a:r>
            <a:r>
              <a:rPr lang="ru-RU" b="1" dirty="0" smtClean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</a:rPr>
              <a:t>молодежи разрабатываются </a:t>
            </a:r>
            <a:r>
              <a:rPr lang="ru-RU" b="1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</a:rPr>
              <a:t>организациями, осуществляющими научно-методическое </a:t>
            </a:r>
            <a:r>
              <a:rPr lang="ru-RU" b="1" dirty="0" smtClean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</a:rPr>
              <a:t>обеспечение дополнительного </a:t>
            </a:r>
            <a:r>
              <a:rPr lang="ru-RU" b="1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</a:rPr>
              <a:t>образования детей и молодежи, и утверждаются </a:t>
            </a:r>
            <a:r>
              <a:rPr lang="ru-RU" b="1" dirty="0" smtClean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</a:rPr>
              <a:t>Министерством образования</a:t>
            </a:r>
            <a:r>
              <a:rPr lang="ru-RU" b="1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286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Программы объединений по интересам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5990" y="1074420"/>
            <a:ext cx="8520600" cy="3657600"/>
          </a:xfrm>
          <a:ln w="9525">
            <a:solidFill>
              <a:srgbClr val="D84E0C"/>
            </a:solidFill>
          </a:ln>
        </p:spPr>
        <p:txBody>
          <a:bodyPr>
            <a:noAutofit/>
          </a:bodyPr>
          <a:lstStyle/>
          <a:p>
            <a:pPr marL="285750" indent="-285750" algn="just">
              <a:buClr>
                <a:schemeClr val="accent1"/>
              </a:buClr>
              <a:buFont typeface="Wingdings" pitchFamily="2" charset="2"/>
              <a:buChar char="q"/>
            </a:pPr>
            <a:r>
              <a:rPr lang="ru-RU" sz="1600" b="1" dirty="0">
                <a:solidFill>
                  <a:srgbClr val="000000"/>
                </a:solidFill>
              </a:rPr>
              <a:t>Программы объединений по интересам разрабатываются </a:t>
            </a:r>
            <a:r>
              <a:rPr lang="ru-RU" sz="1600" b="1" dirty="0" smtClean="0">
                <a:solidFill>
                  <a:srgbClr val="000000"/>
                </a:solidFill>
              </a:rPr>
              <a:t>учреждениями образования</a:t>
            </a:r>
            <a:r>
              <a:rPr lang="ru-RU" sz="1600" b="1" dirty="0">
                <a:solidFill>
                  <a:srgbClr val="000000"/>
                </a:solidFill>
              </a:rPr>
              <a:t>, иными организациями, осуществляющими образовательную </a:t>
            </a:r>
            <a:r>
              <a:rPr lang="ru-RU" sz="1600" b="1" dirty="0" smtClean="0">
                <a:solidFill>
                  <a:srgbClr val="000000"/>
                </a:solidFill>
              </a:rPr>
              <a:t>деятельность, реализующими </a:t>
            </a:r>
            <a:r>
              <a:rPr lang="ru-RU" sz="1600" b="1" dirty="0">
                <a:solidFill>
                  <a:srgbClr val="000000"/>
                </a:solidFill>
              </a:rPr>
              <a:t>образовательную программу дополнительного образования </a:t>
            </a:r>
            <a:r>
              <a:rPr lang="ru-RU" sz="1600" b="1" dirty="0" smtClean="0">
                <a:solidFill>
                  <a:srgbClr val="000000"/>
                </a:solidFill>
              </a:rPr>
              <a:t>детей и </a:t>
            </a:r>
            <a:r>
              <a:rPr lang="ru-RU" sz="1600" b="1" dirty="0">
                <a:solidFill>
                  <a:srgbClr val="000000"/>
                </a:solidFill>
              </a:rPr>
              <a:t>молодежи, на основе типовых программ дополнительного образования </a:t>
            </a:r>
            <a:r>
              <a:rPr lang="ru-RU" sz="1600" b="1" dirty="0" smtClean="0">
                <a:solidFill>
                  <a:srgbClr val="000000"/>
                </a:solidFill>
              </a:rPr>
              <a:t>детей и </a:t>
            </a:r>
            <a:r>
              <a:rPr lang="ru-RU" sz="1600" b="1" dirty="0">
                <a:solidFill>
                  <a:srgbClr val="000000"/>
                </a:solidFill>
              </a:rPr>
              <a:t>молодежи</a:t>
            </a:r>
            <a:r>
              <a:rPr lang="ru-RU" sz="1600" b="1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 algn="just">
              <a:buClr>
                <a:schemeClr val="accent1"/>
              </a:buClr>
              <a:buFont typeface="Wingdings" pitchFamily="2" charset="2"/>
              <a:buChar char="q"/>
            </a:pPr>
            <a:endParaRPr lang="ru-RU" sz="1600" b="1" dirty="0" smtClean="0">
              <a:solidFill>
                <a:srgbClr val="000000"/>
              </a:solidFill>
            </a:endParaRPr>
          </a:p>
          <a:p>
            <a:pPr marL="285750" indent="-285750" algn="just">
              <a:buClr>
                <a:schemeClr val="accent1"/>
              </a:buClr>
              <a:buFont typeface="Wingdings" pitchFamily="2" charset="2"/>
              <a:buChar char="q"/>
            </a:pPr>
            <a:r>
              <a:rPr lang="ru-RU" sz="1600" b="1" dirty="0" smtClean="0">
                <a:solidFill>
                  <a:srgbClr val="000000"/>
                </a:solidFill>
              </a:rPr>
              <a:t>Программы </a:t>
            </a:r>
            <a:r>
              <a:rPr lang="ru-RU" sz="1600" b="1" dirty="0">
                <a:solidFill>
                  <a:srgbClr val="000000"/>
                </a:solidFill>
              </a:rPr>
              <a:t>объединений по интересам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с базовым уровнем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изучения </a:t>
            </a:r>
            <a:r>
              <a:rPr lang="ru-RU" sz="1600" b="1" dirty="0" smtClean="0">
                <a:solidFill>
                  <a:srgbClr val="000000"/>
                </a:solidFill>
              </a:rPr>
              <a:t>образовательной </a:t>
            </a:r>
            <a:r>
              <a:rPr lang="ru-RU" sz="1600" b="1" dirty="0">
                <a:solidFill>
                  <a:srgbClr val="000000"/>
                </a:solidFill>
              </a:rPr>
              <a:t>области, темы, учебного предмета или учебной </a:t>
            </a:r>
            <a:r>
              <a:rPr lang="ru-RU" sz="1600" b="1" dirty="0" smtClean="0">
                <a:solidFill>
                  <a:srgbClr val="000000"/>
                </a:solidFill>
              </a:rPr>
              <a:t>дисциплины утверждаются </a:t>
            </a:r>
            <a:r>
              <a:rPr lang="ru-RU" sz="1600" b="1" dirty="0">
                <a:solidFill>
                  <a:srgbClr val="000000"/>
                </a:solidFill>
              </a:rPr>
              <a:t>руководителем учреждения образования, иной </a:t>
            </a:r>
            <a:r>
              <a:rPr lang="ru-RU" sz="1600" b="1" dirty="0" smtClean="0">
                <a:solidFill>
                  <a:srgbClr val="000000"/>
                </a:solidFill>
              </a:rPr>
              <a:t>организации, осуществляющей </a:t>
            </a:r>
            <a:r>
              <a:rPr lang="ru-RU" sz="1600" b="1" dirty="0">
                <a:solidFill>
                  <a:srgbClr val="000000"/>
                </a:solidFill>
              </a:rPr>
              <a:t>образовательную деятельность, реализующих </a:t>
            </a:r>
            <a:r>
              <a:rPr lang="ru-RU" sz="1600" b="1" dirty="0" smtClean="0">
                <a:solidFill>
                  <a:srgbClr val="000000"/>
                </a:solidFill>
              </a:rPr>
              <a:t>образовательную программу </a:t>
            </a:r>
            <a:r>
              <a:rPr lang="ru-RU" sz="1600" b="1" dirty="0">
                <a:solidFill>
                  <a:srgbClr val="000000"/>
                </a:solidFill>
              </a:rPr>
              <a:t>дополнительного образования детей и молодежи, по согласованию с </a:t>
            </a:r>
            <a:r>
              <a:rPr lang="ru-RU" sz="1600" b="1" dirty="0" smtClean="0">
                <a:solidFill>
                  <a:srgbClr val="000000"/>
                </a:solidFill>
              </a:rPr>
              <a:t>его учредителем.</a:t>
            </a:r>
            <a:endParaRPr lang="ru-RU" sz="1600" b="1" dirty="0">
              <a:solidFill>
                <a:srgbClr val="000000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9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Программы объединений по интересам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420" y="1337310"/>
            <a:ext cx="8520600" cy="2971800"/>
          </a:xfrm>
          <a:ln w="9525">
            <a:solidFill>
              <a:srgbClr val="D84E0C"/>
            </a:solidFill>
          </a:ln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Программы </a:t>
            </a:r>
            <a:r>
              <a:rPr lang="ru-RU" sz="2000" b="1" dirty="0">
                <a:solidFill>
                  <a:srgbClr val="000000"/>
                </a:solidFill>
              </a:rPr>
              <a:t>объединений по интересам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с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повышенным уровнем изучения</a:t>
            </a:r>
            <a:r>
              <a:rPr lang="ru-RU" sz="2000" b="1" dirty="0" smtClean="0">
                <a:solidFill>
                  <a:srgbClr val="000000"/>
                </a:solidFill>
              </a:rPr>
              <a:t> образовательной </a:t>
            </a:r>
            <a:r>
              <a:rPr lang="ru-RU" sz="2000" b="1" dirty="0">
                <a:solidFill>
                  <a:srgbClr val="000000"/>
                </a:solidFill>
              </a:rPr>
              <a:t>области, темы, учебного предмета или учебной </a:t>
            </a:r>
            <a:r>
              <a:rPr lang="ru-RU" sz="2000" b="1" dirty="0" smtClean="0">
                <a:solidFill>
                  <a:srgbClr val="000000"/>
                </a:solidFill>
              </a:rPr>
              <a:t>дисциплины утверждаются </a:t>
            </a:r>
            <a:r>
              <a:rPr lang="ru-RU" sz="2000" b="1" dirty="0">
                <a:solidFill>
                  <a:srgbClr val="000000"/>
                </a:solidFill>
              </a:rPr>
              <a:t>руководителем учреждения образования, иной </a:t>
            </a:r>
            <a:r>
              <a:rPr lang="ru-RU" sz="2000" b="1" dirty="0" smtClean="0">
                <a:solidFill>
                  <a:srgbClr val="000000"/>
                </a:solidFill>
              </a:rPr>
              <a:t>организации, осуществляющей </a:t>
            </a:r>
            <a:r>
              <a:rPr lang="ru-RU" sz="2000" b="1" dirty="0">
                <a:solidFill>
                  <a:srgbClr val="000000"/>
                </a:solidFill>
              </a:rPr>
              <a:t>образовательную деятельность, реализующих </a:t>
            </a:r>
            <a:r>
              <a:rPr lang="ru-RU" sz="2000" b="1" dirty="0" smtClean="0">
                <a:solidFill>
                  <a:srgbClr val="000000"/>
                </a:solidFill>
              </a:rPr>
              <a:t>образовательную программу </a:t>
            </a:r>
            <a:r>
              <a:rPr lang="ru-RU" sz="2000" b="1" dirty="0">
                <a:solidFill>
                  <a:srgbClr val="000000"/>
                </a:solidFill>
              </a:rPr>
              <a:t>дополнительного образования детей и молодежи, по согласованию с </a:t>
            </a:r>
            <a:r>
              <a:rPr lang="ru-RU" sz="2000" b="1" dirty="0" smtClean="0">
                <a:solidFill>
                  <a:srgbClr val="000000"/>
                </a:solidFill>
              </a:rPr>
              <a:t>его учредителем.</a:t>
            </a:r>
            <a:endParaRPr lang="ru-RU" sz="2000" b="1" dirty="0">
              <a:solidFill>
                <a:srgbClr val="000000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7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Индивидуальные программы дополнительного образования детей и молодежи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130" y="1600200"/>
            <a:ext cx="8520600" cy="2971800"/>
          </a:xfrm>
          <a:ln w="9525">
            <a:solidFill>
              <a:srgbClr val="D84E0C"/>
            </a:solidFill>
          </a:ln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ru-RU" sz="2000" b="1" dirty="0">
                <a:solidFill>
                  <a:srgbClr val="000000"/>
                </a:solidFill>
              </a:rPr>
              <a:t>Индивидуальная программа дополнительного образования детей и </a:t>
            </a:r>
            <a:r>
              <a:rPr lang="ru-RU" sz="2000" b="1" dirty="0" smtClean="0">
                <a:solidFill>
                  <a:srgbClr val="000000"/>
                </a:solidFill>
              </a:rPr>
              <a:t>молодежи определяет </a:t>
            </a:r>
            <a:r>
              <a:rPr lang="ru-RU" sz="2000" b="1" dirty="0">
                <a:solidFill>
                  <a:srgbClr val="000000"/>
                </a:solidFill>
              </a:rPr>
              <a:t>особенности получения дополнительного образования детей и </a:t>
            </a:r>
            <a:r>
              <a:rPr lang="ru-RU" sz="2000" b="1" dirty="0" smtClean="0">
                <a:solidFill>
                  <a:srgbClr val="000000"/>
                </a:solidFill>
              </a:rPr>
              <a:t>молодежи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одаренными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учащимися</a:t>
            </a:r>
            <a:r>
              <a:rPr lang="ru-RU" sz="2000" b="1" dirty="0">
                <a:solidFill>
                  <a:srgbClr val="000000"/>
                </a:solidFill>
              </a:rPr>
              <a:t>, </a:t>
            </a:r>
            <a:r>
              <a:rPr lang="ru-RU" sz="2000" b="1" dirty="0" smtClean="0">
                <a:solidFill>
                  <a:srgbClr val="000000"/>
                </a:solidFill>
              </a:rPr>
              <a:t>учащимися </a:t>
            </a:r>
            <a:r>
              <a:rPr lang="ru-RU" sz="2000" b="1" dirty="0">
                <a:solidFill>
                  <a:srgbClr val="000000"/>
                </a:solidFill>
              </a:rPr>
              <a:t>из числа лиц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с особенностями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психофизического развития</a:t>
            </a:r>
            <a:r>
              <a:rPr lang="ru-RU" sz="2000" b="1" dirty="0">
                <a:solidFill>
                  <a:srgbClr val="000000"/>
                </a:solidFill>
              </a:rPr>
              <a:t>, а также учащимися, которые по уважительной причине не могут постоянно </a:t>
            </a:r>
            <a:r>
              <a:rPr lang="ru-RU" sz="2000" b="1" dirty="0" smtClean="0">
                <a:solidFill>
                  <a:srgbClr val="000000"/>
                </a:solidFill>
              </a:rPr>
              <a:t>или временно </a:t>
            </a:r>
            <a:r>
              <a:rPr lang="ru-RU" sz="2000" b="1" dirty="0">
                <a:solidFill>
                  <a:srgbClr val="000000"/>
                </a:solidFill>
              </a:rPr>
              <a:t>посещать занятия (уроки).</a:t>
            </a:r>
            <a:endParaRPr lang="ru-RU" sz="2000" b="1" dirty="0">
              <a:solidFill>
                <a:srgbClr val="000000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06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Индивидуальные программы дополнительного образования детей и молодежи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130" y="1600200"/>
            <a:ext cx="8520600" cy="2971800"/>
          </a:xfrm>
          <a:ln w="9525">
            <a:solidFill>
              <a:srgbClr val="D84E0C"/>
            </a:solidFill>
          </a:ln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ru-RU" sz="2000" b="1" dirty="0">
                <a:solidFill>
                  <a:srgbClr val="000000"/>
                </a:solidFill>
              </a:rPr>
              <a:t>Индивидуальные программы дополнительного образования детей и </a:t>
            </a:r>
            <a:r>
              <a:rPr lang="ru-RU" sz="2000" b="1" dirty="0" smtClean="0">
                <a:solidFill>
                  <a:srgbClr val="000000"/>
                </a:solidFill>
              </a:rPr>
              <a:t>молодежи разрабатываются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на основе типовых программ дополнительного образования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детей и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молодежи </a:t>
            </a:r>
            <a:r>
              <a:rPr lang="ru-RU" sz="2000" b="1" dirty="0" smtClean="0">
                <a:solidFill>
                  <a:srgbClr val="000000"/>
                </a:solidFill>
              </a:rPr>
              <a:t>учреждениями </a:t>
            </a:r>
            <a:r>
              <a:rPr lang="ru-RU" sz="2000" b="1" dirty="0">
                <a:solidFill>
                  <a:srgbClr val="000000"/>
                </a:solidFill>
              </a:rPr>
              <a:t>образования, иными </a:t>
            </a:r>
            <a:r>
              <a:rPr lang="ru-RU" sz="2000" b="1" dirty="0" smtClean="0">
                <a:solidFill>
                  <a:srgbClr val="000000"/>
                </a:solidFill>
              </a:rPr>
              <a:t>организациями, осуществляющими </a:t>
            </a:r>
            <a:r>
              <a:rPr lang="ru-RU" sz="2000" b="1" dirty="0">
                <a:solidFill>
                  <a:srgbClr val="000000"/>
                </a:solidFill>
              </a:rPr>
              <a:t>образовательную деятельность, реализующими </a:t>
            </a:r>
            <a:r>
              <a:rPr lang="ru-RU" sz="2000" b="1" dirty="0" smtClean="0">
                <a:solidFill>
                  <a:srgbClr val="000000"/>
                </a:solidFill>
              </a:rPr>
              <a:t>образовательную программу </a:t>
            </a:r>
            <a:r>
              <a:rPr lang="ru-RU" sz="2000" b="1" dirty="0">
                <a:solidFill>
                  <a:srgbClr val="000000"/>
                </a:solidFill>
              </a:rPr>
              <a:t>дополнительного образования детей и молодежи, и утверждаются </a:t>
            </a:r>
            <a:r>
              <a:rPr lang="ru-RU" sz="2000" b="1" dirty="0" smtClean="0">
                <a:solidFill>
                  <a:srgbClr val="000000"/>
                </a:solidFill>
              </a:rPr>
              <a:t>их руководителями</a:t>
            </a:r>
            <a:r>
              <a:rPr lang="ru-RU" sz="2000" b="1" dirty="0">
                <a:solidFill>
                  <a:srgbClr val="000000"/>
                </a:solidFill>
              </a:rPr>
              <a:t>.</a:t>
            </a:r>
            <a:endParaRPr lang="ru-RU" sz="2000" b="1" dirty="0">
              <a:solidFill>
                <a:srgbClr val="000000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88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832228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b="1" dirty="0" smtClean="0"/>
              <a:t>Нормативные правовые документы</a:t>
            </a:r>
            <a:endParaRPr sz="7200" b="1" dirty="0"/>
          </a:p>
        </p:txBody>
      </p:sp>
    </p:spTree>
    <p:extLst>
      <p:ext uri="{BB962C8B-B14F-4D97-AF65-F5344CB8AC3E}">
        <p14:creationId xmlns:p14="http://schemas.microsoft.com/office/powerpoint/2010/main" val="204700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832228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/>
              <a:t>Методические аспекты проектирования программ объединений по интересам</a:t>
            </a:r>
            <a:br>
              <a:rPr lang="ru-RU" b="1" dirty="0" smtClean="0"/>
            </a:b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77521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Программы могут включать:</a:t>
            </a:r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  <a:ln w="952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000000"/>
                </a:solidFill>
              </a:rPr>
              <a:t>один профиль, одну область, одно направление.</a:t>
            </a:r>
            <a:endParaRPr sz="2000" b="1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66" b="1">
                <a:solidFill>
                  <a:srgbClr val="0C343D"/>
                </a:solidFill>
              </a:rPr>
              <a:t>Например, кружок “Юный художник”-художественный профиль, образовательная область “ИЗО”, направление- “Живопись”</a:t>
            </a:r>
            <a:endParaRPr sz="1866" b="1">
              <a:solidFill>
                <a:srgbClr val="0C343D"/>
              </a:solidFill>
            </a:endParaRPr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2"/>
          </p:nvPr>
        </p:nvSpPr>
        <p:spPr>
          <a:xfrm>
            <a:off x="4425975" y="1266175"/>
            <a:ext cx="4406400" cy="3302700"/>
          </a:xfrm>
          <a:prstGeom prst="rect">
            <a:avLst/>
          </a:prstGeom>
          <a:ln w="9525" cap="flat" cmpd="sng">
            <a:solidFill>
              <a:srgbClr val="0C34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76" b="1" dirty="0">
                <a:solidFill>
                  <a:srgbClr val="000000"/>
                </a:solidFill>
              </a:rPr>
              <a:t>р</a:t>
            </a:r>
            <a:r>
              <a:rPr lang="ru" sz="2984" b="1" dirty="0">
                <a:solidFill>
                  <a:srgbClr val="000000"/>
                </a:solidFill>
              </a:rPr>
              <a:t>азличные профили, образовательные области, направления деятельности.</a:t>
            </a:r>
            <a:endParaRPr sz="2984" b="1" dirty="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676" b="1" dirty="0">
                <a:solidFill>
                  <a:srgbClr val="0C343D"/>
                </a:solidFill>
              </a:rPr>
              <a:t>Например, кружок “Рукотворение”-художественный профиль, образовательная область - “ДПТ”, направления - “Моделирование одежды”, “Мягкая игрушка</a:t>
            </a:r>
            <a:r>
              <a:rPr lang="ru" sz="2676" b="1" dirty="0" smtClean="0">
                <a:solidFill>
                  <a:srgbClr val="0C343D"/>
                </a:solidFill>
              </a:rPr>
              <a:t>”, «Ткачество»</a:t>
            </a:r>
            <a:endParaRPr sz="2676" b="1" dirty="0">
              <a:solidFill>
                <a:srgbClr val="0C343D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48" b="1" dirty="0">
              <a:solidFill>
                <a:srgbClr val="0C343D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200"/>
              </a:spcAft>
              <a:buNone/>
            </a:pPr>
            <a:endParaRPr sz="21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Физкультурно-спортивный  профиль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Образовательная область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«Спорт и образование»</a:t>
            </a:r>
          </a:p>
          <a:p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674870" y="438450"/>
            <a:ext cx="4297680" cy="3870660"/>
          </a:xfrm>
          <a:ln w="9525">
            <a:solidFill>
              <a:srgbClr val="FF6600"/>
            </a:solidFill>
          </a:ln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циклические, скоростно-силовые виды спорта;</a:t>
            </a:r>
          </a:p>
          <a:p>
            <a:r>
              <a:rPr lang="ru-RU" sz="2400" b="1" dirty="0" err="1" smtClean="0">
                <a:solidFill>
                  <a:schemeClr val="bg1"/>
                </a:solidFill>
              </a:rPr>
              <a:t>сложнокоордина-ционные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виды спорта, единоборства;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спортивные игры, шахматы, шашки, </a:t>
            </a:r>
            <a:r>
              <a:rPr lang="ru-RU" sz="2400" b="1" dirty="0" err="1">
                <a:solidFill>
                  <a:schemeClr val="bg1"/>
                </a:solidFill>
              </a:rPr>
              <a:t>дартс</a:t>
            </a:r>
            <a:r>
              <a:rPr lang="ru-RU" sz="2400" b="1" dirty="0">
                <a:solidFill>
                  <a:schemeClr val="bg1"/>
                </a:solidFill>
              </a:rPr>
              <a:t> и другие.</a:t>
            </a:r>
          </a:p>
        </p:txBody>
      </p:sp>
    </p:spTree>
    <p:extLst>
      <p:ext uri="{BB962C8B-B14F-4D97-AF65-F5344CB8AC3E}">
        <p14:creationId xmlns:p14="http://schemas.microsoft.com/office/powerpoint/2010/main" val="314468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Физкультурно-спортивный  профиль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Образовательная область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«Физическая культура и спорт»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686300" y="342900"/>
            <a:ext cx="4297680" cy="4046220"/>
          </a:xfrm>
          <a:ln w="9525">
            <a:solidFill>
              <a:srgbClr val="FF6600"/>
            </a:solidFill>
          </a:ln>
        </p:spPr>
        <p:txBody>
          <a:bodyPr>
            <a:noAutofit/>
          </a:bodyPr>
          <a:lstStyle/>
          <a:p>
            <a:r>
              <a:rPr lang="ru-RU" sz="2400" b="1" dirty="0"/>
              <a:t>занятия видами двигательной активности, направленными на физическое </a:t>
            </a:r>
            <a:r>
              <a:rPr lang="ru-RU" sz="2400" b="1" dirty="0" smtClean="0"/>
              <a:t>развитие и </a:t>
            </a:r>
            <a:r>
              <a:rPr lang="ru-RU" sz="2400" b="1" dirty="0"/>
              <a:t>оздоровление обучающихся в том числе и детей дошкольного возраста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84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Художественный  профиль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Образовательные области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686300" y="609900"/>
            <a:ext cx="4297680" cy="3695100"/>
          </a:xfrm>
        </p:spPr>
        <p:txBody>
          <a:bodyPr>
            <a:noAutofit/>
          </a:bodyPr>
          <a:lstStyle/>
          <a:p>
            <a:r>
              <a:rPr lang="ru-RU" sz="2000" b="1" dirty="0"/>
              <a:t>«</a:t>
            </a:r>
            <a:r>
              <a:rPr lang="ru-RU" sz="2000" b="1" dirty="0" smtClean="0"/>
              <a:t>Музыкальное творчество»</a:t>
            </a:r>
          </a:p>
          <a:p>
            <a:r>
              <a:rPr lang="ru-RU" sz="2000" b="1" dirty="0" smtClean="0"/>
              <a:t>«</a:t>
            </a:r>
            <a:r>
              <a:rPr lang="ru-RU" sz="2000" b="1" dirty="0"/>
              <a:t>Хореографическое творчество</a:t>
            </a:r>
            <a:r>
              <a:rPr lang="ru-RU" sz="2000" b="1" dirty="0" smtClean="0"/>
              <a:t>» </a:t>
            </a:r>
          </a:p>
          <a:p>
            <a:r>
              <a:rPr lang="ru-RU" sz="2000" b="1" dirty="0" smtClean="0"/>
              <a:t>«</a:t>
            </a:r>
            <a:r>
              <a:rPr lang="ru-RU" sz="2000" b="1" dirty="0"/>
              <a:t>Театральное творчество</a:t>
            </a:r>
            <a:r>
              <a:rPr lang="ru-RU" sz="2000" b="1" dirty="0" smtClean="0"/>
              <a:t>»</a:t>
            </a:r>
            <a:endParaRPr lang="ru-RU" sz="2000" b="1" dirty="0"/>
          </a:p>
          <a:p>
            <a:r>
              <a:rPr lang="ru-RU" sz="2000" b="1" dirty="0"/>
              <a:t>«Изобразительное искусство</a:t>
            </a:r>
            <a:r>
              <a:rPr lang="ru-RU" sz="2000" b="1" dirty="0" smtClean="0"/>
              <a:t>» </a:t>
            </a:r>
          </a:p>
          <a:p>
            <a:r>
              <a:rPr lang="ru-RU" sz="2000" b="1" dirty="0" smtClean="0"/>
              <a:t>«</a:t>
            </a:r>
            <a:r>
              <a:rPr lang="ru-RU" sz="2000" b="1" dirty="0"/>
              <a:t>Декоративно-прикладное творчество</a:t>
            </a:r>
            <a:r>
              <a:rPr lang="ru-RU" sz="2000" b="1" dirty="0" smtClean="0"/>
              <a:t>»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1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500" y="822505"/>
            <a:ext cx="4045200" cy="1675800"/>
          </a:xfrm>
        </p:spPr>
        <p:txBody>
          <a:bodyPr>
            <a:normAutofit/>
          </a:bodyPr>
          <a:lstStyle/>
          <a:p>
            <a:r>
              <a:rPr lang="ru-RU" dirty="0" smtClean="0"/>
              <a:t>Художественный  профиль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Образовательная область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«Музыкальное творчество»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686300" y="297180"/>
            <a:ext cx="4297680" cy="4007820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rgbClr val="000000"/>
                </a:solidFill>
              </a:rPr>
              <a:t>«Инструментальная музыка» </a:t>
            </a:r>
            <a:r>
              <a:rPr lang="ru-RU" sz="1400" b="1" dirty="0"/>
              <a:t>(фортепиано, гитара, струнные инструменты, народные</a:t>
            </a:r>
          </a:p>
          <a:p>
            <a:r>
              <a:rPr lang="ru-RU" sz="1400" b="1" dirty="0"/>
              <a:t>инструменты, духовые инструменты, ударные инструменты, электроинструменты,</a:t>
            </a:r>
          </a:p>
          <a:p>
            <a:r>
              <a:rPr lang="ru-RU" sz="1400" b="1" dirty="0"/>
              <a:t>инструментальные ансамбли и оркестры</a:t>
            </a:r>
            <a:r>
              <a:rPr lang="ru-RU" sz="1400" b="1" dirty="0" smtClean="0"/>
              <a:t>) </a:t>
            </a:r>
          </a:p>
          <a:p>
            <a:r>
              <a:rPr lang="ru-RU" sz="1400" b="1" dirty="0" smtClean="0">
                <a:solidFill>
                  <a:srgbClr val="000000"/>
                </a:solidFill>
              </a:rPr>
              <a:t>«</a:t>
            </a:r>
            <a:r>
              <a:rPr lang="ru-RU" sz="1400" b="1" dirty="0">
                <a:solidFill>
                  <a:srgbClr val="000000"/>
                </a:solidFill>
              </a:rPr>
              <a:t>Вокально-хоровое творчество»</a:t>
            </a:r>
          </a:p>
          <a:p>
            <a:r>
              <a:rPr lang="ru-RU" sz="1400" b="1" dirty="0"/>
              <a:t>(академический вокал; эстрадный вокал; народный вокал; хоровое пение – академическое,</a:t>
            </a:r>
          </a:p>
          <a:p>
            <a:r>
              <a:rPr lang="ru-RU" sz="1400" b="1" dirty="0"/>
              <a:t>народное</a:t>
            </a:r>
            <a:r>
              <a:rPr lang="ru-RU" sz="1400" b="1" dirty="0" smtClean="0"/>
              <a:t>)</a:t>
            </a:r>
          </a:p>
          <a:p>
            <a:r>
              <a:rPr lang="ru-RU" sz="1400" b="1" dirty="0" smtClean="0"/>
              <a:t> </a:t>
            </a:r>
            <a:r>
              <a:rPr lang="ru-RU" sz="1400" b="1" dirty="0">
                <a:solidFill>
                  <a:srgbClr val="000000"/>
                </a:solidFill>
              </a:rPr>
              <a:t>«Фольклорное творчество</a:t>
            </a:r>
            <a:r>
              <a:rPr lang="ru-RU" sz="1400" b="1" dirty="0" smtClean="0">
                <a:solidFill>
                  <a:srgbClr val="000000"/>
                </a:solidFill>
              </a:rPr>
              <a:t>»</a:t>
            </a:r>
            <a:endParaRPr lang="ru-RU" sz="1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75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500" y="822505"/>
            <a:ext cx="4045200" cy="1675800"/>
          </a:xfrm>
        </p:spPr>
        <p:txBody>
          <a:bodyPr>
            <a:normAutofit/>
          </a:bodyPr>
          <a:lstStyle/>
          <a:p>
            <a:r>
              <a:rPr lang="ru-RU" dirty="0" smtClean="0"/>
              <a:t>Художественный  профиль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Образовательная область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«Декоративно-прикладное творчество»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686300" y="297180"/>
            <a:ext cx="4297680" cy="4007820"/>
          </a:xfrm>
          <a:ln w="9525">
            <a:solidFill>
              <a:srgbClr val="FF6600"/>
            </a:solidFill>
          </a:ln>
        </p:spPr>
        <p:txBody>
          <a:bodyPr>
            <a:noAutofit/>
          </a:bodyPr>
          <a:lstStyle/>
          <a:p>
            <a:r>
              <a:rPr lang="ru-RU" sz="1600" b="1" dirty="0"/>
              <a:t>лепка; </a:t>
            </a:r>
            <a:endParaRPr lang="ru-RU" sz="1600" b="1" dirty="0" smtClean="0"/>
          </a:p>
          <a:p>
            <a:r>
              <a:rPr lang="ru-RU" sz="1600" b="1" dirty="0" smtClean="0"/>
              <a:t>керамика</a:t>
            </a:r>
            <a:r>
              <a:rPr lang="ru-RU" sz="1600" b="1" dirty="0"/>
              <a:t>; </a:t>
            </a:r>
            <a:endParaRPr lang="ru-RU" sz="1600" b="1" dirty="0" smtClean="0"/>
          </a:p>
          <a:p>
            <a:r>
              <a:rPr lang="ru-RU" sz="1600" b="1" dirty="0" smtClean="0"/>
              <a:t>скульптура</a:t>
            </a:r>
            <a:r>
              <a:rPr lang="ru-RU" sz="1600" b="1" dirty="0"/>
              <a:t>; роспись (ткань, дерево, стекло);</a:t>
            </a:r>
          </a:p>
          <a:p>
            <a:r>
              <a:rPr lang="ru-RU" sz="1600" b="1" dirty="0" err="1"/>
              <a:t>бумагопластика</a:t>
            </a:r>
            <a:r>
              <a:rPr lang="ru-RU" sz="1600" b="1" dirty="0"/>
              <a:t> (оригами), </a:t>
            </a:r>
            <a:r>
              <a:rPr lang="ru-RU" sz="1600" b="1" dirty="0" err="1"/>
              <a:t>вытинанка</a:t>
            </a:r>
            <a:r>
              <a:rPr lang="ru-RU" sz="1600" b="1" dirty="0"/>
              <a:t>; </a:t>
            </a:r>
            <a:endParaRPr lang="ru-RU" sz="1600" b="1" dirty="0" smtClean="0"/>
          </a:p>
          <a:p>
            <a:r>
              <a:rPr lang="ru-RU" sz="1600" b="1" dirty="0" smtClean="0"/>
              <a:t>вышивка</a:t>
            </a:r>
            <a:r>
              <a:rPr lang="ru-RU" sz="1600" b="1" dirty="0"/>
              <a:t>, </a:t>
            </a:r>
            <a:endParaRPr lang="ru-RU" sz="1600" b="1" dirty="0" smtClean="0"/>
          </a:p>
          <a:p>
            <a:r>
              <a:rPr lang="ru-RU" sz="1600" b="1" dirty="0" smtClean="0"/>
              <a:t>вязание</a:t>
            </a:r>
            <a:r>
              <a:rPr lang="ru-RU" sz="1600" b="1" dirty="0"/>
              <a:t>, кружевоплетение, макраме;</a:t>
            </a:r>
          </a:p>
          <a:p>
            <a:r>
              <a:rPr lang="ru-RU" sz="1600" b="1" dirty="0"/>
              <a:t>текстильный дизайн; </a:t>
            </a:r>
            <a:endParaRPr lang="ru-RU" sz="1600" b="1" dirty="0" smtClean="0"/>
          </a:p>
          <a:p>
            <a:r>
              <a:rPr lang="ru-RU" sz="1600" b="1" dirty="0" err="1" smtClean="0"/>
              <a:t>фитодизайн</a:t>
            </a:r>
            <a:r>
              <a:rPr lang="ru-RU" sz="1600" b="1" dirty="0" smtClean="0"/>
              <a:t> </a:t>
            </a:r>
            <a:r>
              <a:rPr lang="ru-RU" sz="1600" b="1" dirty="0"/>
              <a:t>и флористика; моделирование и конструирование</a:t>
            </a:r>
          </a:p>
          <a:p>
            <a:r>
              <a:rPr lang="ru-RU" sz="1600" b="1" dirty="0"/>
              <a:t>одежды; </a:t>
            </a:r>
            <a:endParaRPr lang="ru-RU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108660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500" y="822505"/>
            <a:ext cx="4045200" cy="1675800"/>
          </a:xfrm>
        </p:spPr>
        <p:txBody>
          <a:bodyPr>
            <a:normAutofit/>
          </a:bodyPr>
          <a:lstStyle/>
          <a:p>
            <a:r>
              <a:rPr lang="ru-RU" dirty="0" smtClean="0"/>
              <a:t>Художественный  профиль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Образовательная область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«Декоративно-прикладное творчество»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640580" y="331470"/>
            <a:ext cx="4297680" cy="4007820"/>
          </a:xfrm>
        </p:spPr>
        <p:txBody>
          <a:bodyPr>
            <a:noAutofit/>
          </a:bodyPr>
          <a:lstStyle/>
          <a:p>
            <a:r>
              <a:rPr lang="ru-RU" sz="1600" b="1" dirty="0"/>
              <a:t>работа с природным материалом; </a:t>
            </a:r>
            <a:endParaRPr lang="ru-RU" sz="1600" b="1" dirty="0" smtClean="0"/>
          </a:p>
          <a:p>
            <a:r>
              <a:rPr lang="ru-RU" sz="1600" b="1" dirty="0" smtClean="0"/>
              <a:t>ткачество</a:t>
            </a:r>
            <a:r>
              <a:rPr lang="ru-RU" sz="1600" b="1" dirty="0"/>
              <a:t>; </a:t>
            </a:r>
          </a:p>
          <a:p>
            <a:r>
              <a:rPr lang="ru-RU" sz="1600" b="1" dirty="0"/>
              <a:t>народные художественные ремесла;</a:t>
            </a:r>
          </a:p>
          <a:p>
            <a:r>
              <a:rPr lang="ru-RU" sz="1600" b="1" dirty="0" smtClean="0"/>
              <a:t>работа </a:t>
            </a:r>
            <a:r>
              <a:rPr lang="ru-RU" sz="1600" b="1" dirty="0"/>
              <a:t>с металлом, чеканка; </a:t>
            </a:r>
            <a:endParaRPr lang="ru-RU" sz="1600" b="1" dirty="0" smtClean="0"/>
          </a:p>
          <a:p>
            <a:r>
              <a:rPr lang="ru-RU" sz="1600" b="1" dirty="0" smtClean="0"/>
              <a:t>мягкая </a:t>
            </a:r>
            <a:r>
              <a:rPr lang="ru-RU" sz="1600" b="1" dirty="0"/>
              <a:t>и декоративная игрушка</a:t>
            </a:r>
            <a:r>
              <a:rPr lang="ru-RU" sz="1600" b="1" dirty="0" smtClean="0"/>
              <a:t>;</a:t>
            </a:r>
          </a:p>
          <a:p>
            <a:r>
              <a:rPr lang="ru-RU" sz="1600" b="1" dirty="0" smtClean="0"/>
              <a:t>фотография</a:t>
            </a:r>
            <a:r>
              <a:rPr lang="ru-RU" sz="1600" b="1" dirty="0"/>
              <a:t>; </a:t>
            </a:r>
            <a:endParaRPr lang="ru-RU" sz="1600" b="1" dirty="0" smtClean="0"/>
          </a:p>
          <a:p>
            <a:r>
              <a:rPr lang="ru-RU" sz="1600" b="1" dirty="0" smtClean="0"/>
              <a:t>Экранное искусство</a:t>
            </a:r>
            <a:r>
              <a:rPr lang="ru-RU" sz="1600" b="1" dirty="0"/>
              <a:t>; </a:t>
            </a:r>
            <a:endParaRPr lang="ru-RU" sz="1600" b="1" dirty="0" smtClean="0"/>
          </a:p>
          <a:p>
            <a:r>
              <a:rPr lang="ru-RU" sz="1600" b="1" dirty="0" smtClean="0"/>
              <a:t>анимация</a:t>
            </a:r>
            <a:r>
              <a:rPr lang="ru-RU" sz="1600" b="1" dirty="0"/>
              <a:t>; </a:t>
            </a:r>
            <a:endParaRPr lang="ru-RU" sz="1600" b="1" dirty="0" smtClean="0"/>
          </a:p>
          <a:p>
            <a:r>
              <a:rPr lang="ru-RU" sz="1600" b="1" dirty="0" smtClean="0"/>
              <a:t>театральный </a:t>
            </a:r>
            <a:r>
              <a:rPr lang="ru-RU" sz="1600" b="1" dirty="0"/>
              <a:t>дизайн, декорации, бутафория и реквизит; </a:t>
            </a:r>
            <a:endParaRPr lang="ru-RU" sz="1600" b="1" dirty="0" smtClean="0"/>
          </a:p>
          <a:p>
            <a:r>
              <a:rPr lang="ru-RU" sz="1600" b="1" dirty="0" smtClean="0"/>
              <a:t>детское ручное </a:t>
            </a:r>
            <a:r>
              <a:rPr lang="ru-RU" sz="1600" b="1" dirty="0"/>
              <a:t>ткачество и иные виды декоративно-прикладного творчества</a:t>
            </a:r>
            <a:endParaRPr lang="ru-RU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00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500" y="822505"/>
            <a:ext cx="4045200" cy="1675800"/>
          </a:xfrm>
        </p:spPr>
        <p:txBody>
          <a:bodyPr>
            <a:normAutofit/>
          </a:bodyPr>
          <a:lstStyle/>
          <a:p>
            <a:r>
              <a:rPr lang="ru-RU" dirty="0" smtClean="0"/>
              <a:t>Художественный  профиль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Образовательная область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«Декоративно-прикладное творчество»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686300" y="297180"/>
            <a:ext cx="4297680" cy="4007820"/>
          </a:xfrm>
          <a:ln w="9525">
            <a:solidFill>
              <a:srgbClr val="FF6600"/>
            </a:solidFill>
          </a:ln>
        </p:spPr>
        <p:txBody>
          <a:bodyPr>
            <a:noAutofit/>
          </a:bodyPr>
          <a:lstStyle/>
          <a:p>
            <a:r>
              <a:rPr lang="ru-RU" sz="1400" b="1" dirty="0"/>
              <a:t>лепка; </a:t>
            </a:r>
            <a:endParaRPr lang="ru-RU" sz="1400" b="1" dirty="0" smtClean="0"/>
          </a:p>
          <a:p>
            <a:r>
              <a:rPr lang="ru-RU" sz="1400" b="1" dirty="0" smtClean="0"/>
              <a:t>керамика</a:t>
            </a:r>
            <a:r>
              <a:rPr lang="ru-RU" sz="1400" b="1" dirty="0"/>
              <a:t>; </a:t>
            </a:r>
            <a:endParaRPr lang="ru-RU" sz="1400" b="1" dirty="0" smtClean="0"/>
          </a:p>
          <a:p>
            <a:r>
              <a:rPr lang="ru-RU" sz="1400" b="1" dirty="0" smtClean="0"/>
              <a:t>скульптура</a:t>
            </a:r>
            <a:r>
              <a:rPr lang="ru-RU" sz="1400" b="1" dirty="0"/>
              <a:t>; роспись (ткань, дерево, стекло);</a:t>
            </a:r>
          </a:p>
          <a:p>
            <a:r>
              <a:rPr lang="ru-RU" sz="1400" b="1" dirty="0" err="1"/>
              <a:t>бумагопластика</a:t>
            </a:r>
            <a:r>
              <a:rPr lang="ru-RU" sz="1400" b="1" dirty="0"/>
              <a:t> (оригами), </a:t>
            </a:r>
            <a:r>
              <a:rPr lang="ru-RU" sz="1400" b="1" dirty="0" err="1"/>
              <a:t>вытинанка</a:t>
            </a:r>
            <a:r>
              <a:rPr lang="ru-RU" sz="1400" b="1" dirty="0"/>
              <a:t>; </a:t>
            </a:r>
            <a:endParaRPr lang="ru-RU" sz="1400" b="1" dirty="0" smtClean="0"/>
          </a:p>
          <a:p>
            <a:r>
              <a:rPr lang="ru-RU" sz="1400" b="1" dirty="0" smtClean="0"/>
              <a:t>вышивка</a:t>
            </a:r>
            <a:r>
              <a:rPr lang="ru-RU" sz="1400" b="1" dirty="0"/>
              <a:t>, </a:t>
            </a:r>
            <a:endParaRPr lang="ru-RU" sz="1400" b="1" dirty="0" smtClean="0"/>
          </a:p>
          <a:p>
            <a:r>
              <a:rPr lang="ru-RU" sz="1400" b="1" dirty="0" smtClean="0"/>
              <a:t>вязание</a:t>
            </a:r>
            <a:r>
              <a:rPr lang="ru-RU" sz="1400" b="1" dirty="0"/>
              <a:t>, кружевоплетение, макраме;</a:t>
            </a:r>
          </a:p>
          <a:p>
            <a:r>
              <a:rPr lang="ru-RU" sz="1400" b="1" dirty="0"/>
              <a:t>текстильный дизайн; </a:t>
            </a:r>
            <a:endParaRPr lang="ru-RU" sz="1400" b="1" dirty="0" smtClean="0"/>
          </a:p>
          <a:p>
            <a:r>
              <a:rPr lang="ru-RU" sz="1400" b="1" dirty="0" err="1" smtClean="0"/>
              <a:t>фитодизайн</a:t>
            </a:r>
            <a:r>
              <a:rPr lang="ru-RU" sz="1400" b="1" dirty="0" smtClean="0"/>
              <a:t> </a:t>
            </a:r>
            <a:r>
              <a:rPr lang="ru-RU" sz="1400" b="1" dirty="0"/>
              <a:t>и флористика; моделирование и конструирование</a:t>
            </a:r>
          </a:p>
          <a:p>
            <a:r>
              <a:rPr lang="ru-RU" sz="1400" b="1" dirty="0"/>
              <a:t>одежды; </a:t>
            </a:r>
            <a:endParaRPr lang="ru-RU" sz="1400" b="1" dirty="0" smtClean="0"/>
          </a:p>
          <a:p>
            <a:r>
              <a:rPr lang="ru-RU" sz="1400" b="1" dirty="0" smtClean="0"/>
              <a:t>работа </a:t>
            </a:r>
            <a:r>
              <a:rPr lang="ru-RU" sz="1400" b="1" dirty="0"/>
              <a:t>с природным материалом; ткачество; </a:t>
            </a:r>
            <a:endParaRPr lang="ru-RU" sz="1400" b="1" dirty="0" smtClean="0"/>
          </a:p>
          <a:p>
            <a:r>
              <a:rPr lang="ru-RU" sz="1400" b="1" dirty="0" smtClean="0"/>
              <a:t>народные </a:t>
            </a:r>
            <a:r>
              <a:rPr lang="ru-RU" sz="1400" b="1" dirty="0"/>
              <a:t>художественные ремесла</a:t>
            </a:r>
            <a:r>
              <a:rPr lang="ru-RU" sz="1400" b="1" dirty="0" smtClean="0"/>
              <a:t>;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63034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500" y="822505"/>
            <a:ext cx="4045200" cy="1675800"/>
          </a:xfrm>
        </p:spPr>
        <p:txBody>
          <a:bodyPr>
            <a:normAutofit/>
          </a:bodyPr>
          <a:lstStyle/>
          <a:p>
            <a:r>
              <a:rPr lang="ru-RU" dirty="0" smtClean="0"/>
              <a:t>Художественно-речевой  профиль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Образовательные области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686300" y="297180"/>
            <a:ext cx="4297680" cy="4007820"/>
          </a:xfrm>
          <a:ln w="9525">
            <a:solidFill>
              <a:srgbClr val="D84E0C"/>
            </a:solidFill>
          </a:ln>
        </p:spPr>
        <p:txBody>
          <a:bodyPr>
            <a:noAutofit/>
          </a:bodyPr>
          <a:lstStyle/>
          <a:p>
            <a:r>
              <a:rPr lang="ru-RU" sz="3200" b="1" dirty="0" smtClean="0"/>
              <a:t>Познавательное развитие (для дошкольников)</a:t>
            </a:r>
          </a:p>
          <a:p>
            <a:r>
              <a:rPr lang="ru-RU" sz="3200" b="1" dirty="0" smtClean="0"/>
              <a:t>Художественное слово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39889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lvl="0"/>
            <a:r>
              <a:rPr lang="ru" dirty="0" smtClean="0">
                <a:solidFill>
                  <a:srgbClr val="000000"/>
                </a:solidFill>
              </a:rPr>
              <a:t>Кодекс </a:t>
            </a:r>
            <a:r>
              <a:rPr lang="ru" dirty="0">
                <a:solidFill>
                  <a:srgbClr val="000000"/>
                </a:solidFill>
              </a:rPr>
              <a:t/>
            </a:r>
            <a:br>
              <a:rPr lang="ru" dirty="0">
                <a:solidFill>
                  <a:srgbClr val="000000"/>
                </a:solidFill>
              </a:rPr>
            </a:br>
            <a:r>
              <a:rPr lang="ru" dirty="0">
                <a:solidFill>
                  <a:srgbClr val="000000"/>
                </a:solidFill>
              </a:rPr>
              <a:t>Республики Беларусь</a:t>
            </a:r>
            <a:br>
              <a:rPr lang="ru" dirty="0">
                <a:solidFill>
                  <a:srgbClr val="000000"/>
                </a:solidFill>
              </a:rPr>
            </a:br>
            <a:r>
              <a:rPr lang="ru" dirty="0">
                <a:solidFill>
                  <a:srgbClr val="000000"/>
                </a:solidFill>
              </a:rPr>
              <a:t>об образовании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73" name="Google Shape;73;p14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D84E0C"/>
                </a:solidFill>
              </a:rPr>
              <a:t>по состоянию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D84E0C"/>
                </a:solidFill>
              </a:rPr>
              <a:t>на 01.09.2022</a:t>
            </a:r>
            <a:endParaRPr sz="3200" b="1" dirty="0">
              <a:solidFill>
                <a:srgbClr val="D84E0C"/>
              </a:solidFill>
            </a:endParaRPr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2"/>
          </p:nvPr>
        </p:nvSpPr>
        <p:spPr>
          <a:xfrm>
            <a:off x="5042370" y="4956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ru-RU" sz="3600" b="1" dirty="0"/>
              <a:t>РАЗДЕЛ </a:t>
            </a:r>
            <a:r>
              <a:rPr lang="en-US" sz="3600" b="1" dirty="0"/>
              <a:t>XIII</a:t>
            </a:r>
            <a:r>
              <a:rPr lang="ru" sz="3600" b="1" dirty="0" smtClean="0"/>
              <a:t> </a:t>
            </a:r>
          </a:p>
          <a:p>
            <a:pPr marL="0" lvl="0" indent="0" algn="ctr">
              <a:lnSpc>
                <a:spcPct val="100000"/>
              </a:lnSpc>
              <a:buNone/>
            </a:pPr>
            <a:endParaRPr lang="ru" sz="3600" b="1" dirty="0" smtClean="0"/>
          </a:p>
          <a:p>
            <a:pPr marL="0" lvl="0" indent="0" algn="ctr">
              <a:lnSpc>
                <a:spcPct val="100000"/>
              </a:lnSpc>
              <a:buNone/>
            </a:pPr>
            <a:r>
              <a:rPr lang="ru" sz="3600" b="1" dirty="0" smtClean="0"/>
              <a:t>Главы 44-47</a:t>
            </a:r>
            <a:endParaRPr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500" y="822505"/>
            <a:ext cx="4045200" cy="1675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Социально-коммуникативный  профиль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Образовательные области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686300" y="297180"/>
            <a:ext cx="4297680" cy="4007820"/>
          </a:xfrm>
          <a:ln w="9525"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ru-RU" sz="3200" b="1" dirty="0" smtClean="0"/>
              <a:t>Социализация, развитие общения</a:t>
            </a:r>
          </a:p>
          <a:p>
            <a:r>
              <a:rPr lang="ru-RU" sz="3200" b="1" dirty="0" smtClean="0"/>
              <a:t>Безопасное поведение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8813714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500" y="822505"/>
            <a:ext cx="4045200" cy="1675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Социально-педагогический  профиль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Образовательные области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686300" y="297180"/>
            <a:ext cx="4297680" cy="4007820"/>
          </a:xfrm>
          <a:ln w="9525">
            <a:solidFill>
              <a:srgbClr val="FF6600"/>
            </a:solidFill>
          </a:ln>
        </p:spPr>
        <p:txBody>
          <a:bodyPr>
            <a:noAutofit/>
          </a:bodyPr>
          <a:lstStyle/>
          <a:p>
            <a:r>
              <a:rPr lang="ru-RU" sz="2000" b="1" dirty="0"/>
              <a:t>«Профессиональная ориентация и трудовая деятельность</a:t>
            </a:r>
            <a:r>
              <a:rPr lang="ru-RU" sz="2000" b="1" dirty="0" smtClean="0"/>
              <a:t>»;</a:t>
            </a:r>
          </a:p>
          <a:p>
            <a:r>
              <a:rPr lang="ru-RU" sz="2000" b="1" dirty="0" smtClean="0"/>
              <a:t>«</a:t>
            </a:r>
            <a:r>
              <a:rPr lang="ru-RU" sz="2000" b="1" dirty="0"/>
              <a:t>Семейное и </a:t>
            </a:r>
            <a:r>
              <a:rPr lang="ru-RU" sz="2000" b="1" dirty="0" smtClean="0"/>
              <a:t>гендерное воспитание»;</a:t>
            </a:r>
          </a:p>
          <a:p>
            <a:r>
              <a:rPr lang="ru-RU" sz="2000" b="1" dirty="0" smtClean="0"/>
              <a:t>«</a:t>
            </a:r>
            <a:r>
              <a:rPr lang="ru-RU" sz="2000" b="1" dirty="0"/>
              <a:t>Психологическая культура</a:t>
            </a:r>
            <a:r>
              <a:rPr lang="ru-RU" sz="2000" b="1" dirty="0" smtClean="0"/>
              <a:t>»;</a:t>
            </a:r>
          </a:p>
          <a:p>
            <a:r>
              <a:rPr lang="ru-RU" sz="2000" b="1" dirty="0" smtClean="0"/>
              <a:t>«</a:t>
            </a:r>
            <a:r>
              <a:rPr lang="ru-RU" sz="2000" b="1" dirty="0"/>
              <a:t>Волонтерская деятельность</a:t>
            </a:r>
            <a:r>
              <a:rPr lang="ru-RU" sz="2000" b="1" dirty="0" smtClean="0"/>
              <a:t>»;</a:t>
            </a:r>
          </a:p>
          <a:p>
            <a:r>
              <a:rPr lang="ru-RU" sz="2000" b="1" dirty="0" smtClean="0"/>
              <a:t>«Подготовка лидеров»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8886074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500" y="822505"/>
            <a:ext cx="4045200" cy="1675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Интеллектуально-познавательный  профиль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Образовательные области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686300" y="297180"/>
            <a:ext cx="4297680" cy="4007820"/>
          </a:xfrm>
          <a:ln w="9525">
            <a:solidFill>
              <a:srgbClr val="FF6600"/>
            </a:solidFill>
          </a:ln>
        </p:spPr>
        <p:txBody>
          <a:bodyPr>
            <a:noAutofit/>
          </a:bodyPr>
          <a:lstStyle/>
          <a:p>
            <a:r>
              <a:rPr lang="ru-RU" sz="2600" b="1" dirty="0"/>
              <a:t>«</a:t>
            </a:r>
            <a:r>
              <a:rPr lang="ru-RU" sz="2600" b="1" dirty="0" smtClean="0"/>
              <a:t>Логическое и </a:t>
            </a:r>
            <a:r>
              <a:rPr lang="ru-RU" sz="2600" b="1" dirty="0"/>
              <a:t>эвристическое мышление</a:t>
            </a:r>
            <a:r>
              <a:rPr lang="ru-RU" sz="2600" b="1" dirty="0" smtClean="0"/>
              <a:t>»;</a:t>
            </a:r>
          </a:p>
          <a:p>
            <a:r>
              <a:rPr lang="ru-RU" sz="2600" b="1" dirty="0" smtClean="0"/>
              <a:t>«</a:t>
            </a:r>
            <a:r>
              <a:rPr lang="ru-RU" sz="2600" b="1" dirty="0"/>
              <a:t>Интеллектуальные игры</a:t>
            </a:r>
            <a:r>
              <a:rPr lang="ru-RU" sz="2600" b="1" dirty="0" smtClean="0"/>
              <a:t>»</a:t>
            </a: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4338826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Общественно-гуманитарный профиль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Образовательные области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ln w="9525">
            <a:solidFill>
              <a:srgbClr val="D84E0C"/>
            </a:solidFill>
          </a:ln>
        </p:spPr>
        <p:txBody>
          <a:bodyPr>
            <a:normAutofit/>
          </a:bodyPr>
          <a:lstStyle/>
          <a:p>
            <a:r>
              <a:rPr lang="ru-RU" sz="2800" b="1" dirty="0" smtClean="0"/>
              <a:t>Мир</a:t>
            </a:r>
          </a:p>
          <a:p>
            <a:r>
              <a:rPr lang="ru-RU" sz="2800" b="1" dirty="0" smtClean="0"/>
              <a:t>Общество</a:t>
            </a:r>
          </a:p>
          <a:p>
            <a:r>
              <a:rPr lang="ru-RU" sz="2800" b="1" dirty="0" smtClean="0"/>
              <a:t>Человек</a:t>
            </a:r>
          </a:p>
          <a:p>
            <a:r>
              <a:rPr lang="ru-RU" sz="2800" b="1" dirty="0" smtClean="0"/>
              <a:t>Иностранный язык (для дошкольников)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0563320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Общественно-гуманитарный профиль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Направления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ln w="9525">
            <a:solidFill>
              <a:srgbClr val="D84E0C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ru-RU" sz="2800" b="1" dirty="0" smtClean="0"/>
              <a:t>журналистика;</a:t>
            </a:r>
          </a:p>
          <a:p>
            <a:r>
              <a:rPr lang="ru-RU" sz="2800" b="1" dirty="0" smtClean="0"/>
              <a:t>лингвистика; </a:t>
            </a:r>
          </a:p>
          <a:p>
            <a:r>
              <a:rPr lang="ru-RU" sz="2800" b="1" dirty="0" smtClean="0"/>
              <a:t>литература; </a:t>
            </a:r>
          </a:p>
          <a:p>
            <a:r>
              <a:rPr lang="ru-RU" sz="2800" b="1" dirty="0" smtClean="0"/>
              <a:t>обществознание;</a:t>
            </a:r>
          </a:p>
          <a:p>
            <a:r>
              <a:rPr lang="ru-RU" sz="2800" b="1" dirty="0" smtClean="0"/>
              <a:t> политология;</a:t>
            </a:r>
          </a:p>
          <a:p>
            <a:r>
              <a:rPr lang="ru-RU" sz="2800" b="1" dirty="0" smtClean="0"/>
              <a:t>филология; </a:t>
            </a:r>
          </a:p>
          <a:p>
            <a:r>
              <a:rPr lang="ru-RU" sz="2800" b="1" dirty="0" smtClean="0"/>
              <a:t>философия;</a:t>
            </a:r>
          </a:p>
          <a:p>
            <a:r>
              <a:rPr lang="ru-RU" sz="2800" b="1" dirty="0" smtClean="0"/>
              <a:t>эстетика;</a:t>
            </a:r>
          </a:p>
          <a:p>
            <a:r>
              <a:rPr lang="ru-RU" sz="2800" b="1" dirty="0" smtClean="0"/>
              <a:t>этика; </a:t>
            </a:r>
            <a:r>
              <a:rPr lang="ru-RU" sz="2800" b="1" dirty="0"/>
              <a:t>культурология и другие </a:t>
            </a:r>
          </a:p>
        </p:txBody>
      </p:sp>
    </p:spTree>
    <p:extLst>
      <p:ext uri="{BB962C8B-B14F-4D97-AF65-F5344CB8AC3E}">
        <p14:creationId xmlns:p14="http://schemas.microsoft.com/office/powerpoint/2010/main" val="40724530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Общественно-гуманитарный профиль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Образовательная область </a:t>
            </a:r>
            <a:r>
              <a:rPr lang="ru-RU" b="1" dirty="0" smtClean="0">
                <a:solidFill>
                  <a:srgbClr val="000000"/>
                </a:solidFill>
              </a:rPr>
              <a:t>«Иностранный язык»</a:t>
            </a:r>
          </a:p>
          <a:p>
            <a:r>
              <a:rPr lang="ru-RU" b="1" dirty="0" smtClean="0">
                <a:solidFill>
                  <a:srgbClr val="000000"/>
                </a:solidFill>
              </a:rPr>
              <a:t>(для учащихся дошкольного возраста)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26280" y="724200"/>
            <a:ext cx="4250220" cy="3695100"/>
          </a:xfrm>
          <a:ln w="9525">
            <a:solidFill>
              <a:srgbClr val="D84E0C"/>
            </a:solidFill>
          </a:ln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ru-RU" sz="1600" b="1" dirty="0" smtClean="0"/>
              <a:t>Указанная </a:t>
            </a:r>
            <a:r>
              <a:rPr lang="ru-RU" sz="1600" b="1" dirty="0"/>
              <a:t>типовая программа (образовательная область «Иностранный язык») является основой для разработки программ объединений по интересам с базовым и повышенным уровнями изучения образовательных областей, тем, учебных предметов, учебных дисциплин, индивидуальных программ и </a:t>
            </a:r>
            <a:r>
              <a:rPr lang="ru-RU" sz="1600" b="1" dirty="0">
                <a:solidFill>
                  <a:srgbClr val="D84E0C"/>
                </a:solidFill>
              </a:rPr>
              <a:t>для иных возрастных категорий учащихся</a:t>
            </a:r>
            <a:r>
              <a:rPr lang="ru-RU" sz="1600" b="1" dirty="0"/>
              <a:t> в зависимости от запроса учащихся. </a:t>
            </a:r>
          </a:p>
        </p:txBody>
      </p:sp>
    </p:spTree>
    <p:extLst>
      <p:ext uri="{BB962C8B-B14F-4D97-AF65-F5344CB8AC3E}">
        <p14:creationId xmlns:p14="http://schemas.microsoft.com/office/powerpoint/2010/main" val="18642831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288225" y="1539275"/>
            <a:ext cx="4045200" cy="29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180" dirty="0"/>
              <a:t>Разработчики программы объединения </a:t>
            </a:r>
            <a:endParaRPr sz="318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180" dirty="0"/>
              <a:t>по интересам, индивидуальной программы дополнительного образования детей </a:t>
            </a:r>
            <a:r>
              <a:rPr lang="ru" sz="3180" dirty="0" smtClean="0"/>
              <a:t/>
            </a:r>
            <a:br>
              <a:rPr lang="ru" sz="3180" dirty="0" smtClean="0"/>
            </a:br>
            <a:r>
              <a:rPr lang="ru" sz="3180" dirty="0" smtClean="0"/>
              <a:t>и </a:t>
            </a:r>
            <a:r>
              <a:rPr lang="ru" sz="3180" dirty="0"/>
              <a:t>молодежи</a:t>
            </a:r>
            <a:endParaRPr sz="3180" dirty="0"/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ln w="9525" cap="flat" cmpd="sng">
            <a:solidFill>
              <a:srgbClr val="D84E0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ru" sz="2000" b="1"/>
              <a:t>Педагогические работники учреждения образования, в котором реализуется программа.</a:t>
            </a:r>
            <a:endParaRPr sz="2000" b="1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ru" sz="2000" b="1"/>
              <a:t>Педагоги дополнительного образования , которые непосредственно её реализуют</a:t>
            </a:r>
            <a:endParaRPr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288225" y="1539275"/>
            <a:ext cx="4045200" cy="29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180"/>
              <a:t>Программы объединения </a:t>
            </a:r>
            <a:endParaRPr sz="318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180"/>
              <a:t>по интересам, индивидуальные программы дополнительного образования детей и молодежи рассматриваются на:</a:t>
            </a:r>
            <a:endParaRPr sz="3180"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960000" cy="3695100"/>
          </a:xfrm>
          <a:prstGeom prst="rect">
            <a:avLst/>
          </a:prstGeom>
          <a:ln w="9525" cap="flat" cmpd="sng">
            <a:solidFill>
              <a:srgbClr val="D84E0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74650" algn="just" rtl="0"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lang="ru" sz="2300" b="1"/>
              <a:t>Заседании педагогического совета.</a:t>
            </a:r>
            <a:endParaRPr sz="2300" b="1"/>
          </a:p>
          <a:p>
            <a:pPr marL="457200" lvl="0" indent="-374650" algn="just" rtl="0"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lang="ru" sz="2300" b="1"/>
              <a:t>Заседании методического совета.</a:t>
            </a:r>
            <a:endParaRPr sz="2300" b="1"/>
          </a:p>
          <a:p>
            <a:pPr marL="457200" lvl="0" indent="-374650" algn="just" rtl="0"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lang="ru" sz="2300" b="1"/>
              <a:t>Заседании методического объединения.</a:t>
            </a:r>
            <a:endParaRPr sz="23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288225" y="1539275"/>
            <a:ext cx="4045200" cy="29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180" dirty="0"/>
              <a:t>Программы объединения </a:t>
            </a:r>
            <a:endParaRPr sz="318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180" dirty="0"/>
              <a:t>по интересам, индивидуальные программы дополнительного образования детей и молодежи </a:t>
            </a:r>
            <a:r>
              <a:rPr lang="ru" sz="3180" dirty="0" smtClean="0"/>
              <a:t>утверждаются</a:t>
            </a:r>
            <a:endParaRPr sz="3180" dirty="0"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960000" cy="3695100"/>
          </a:xfrm>
          <a:prstGeom prst="rect">
            <a:avLst/>
          </a:prstGeom>
          <a:ln w="9525" cap="flat" cmpd="sng">
            <a:solidFill>
              <a:srgbClr val="D84E0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82550" lvl="0" indent="0" algn="just" rtl="0"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ru-RU" sz="3200" b="1" dirty="0" smtClean="0"/>
              <a:t>руководителем учреждения образования</a:t>
            </a:r>
            <a:endParaRPr sz="3200" b="1" dirty="0"/>
          </a:p>
        </p:txBody>
      </p:sp>
    </p:spTree>
    <p:extLst>
      <p:ext uri="{BB962C8B-B14F-4D97-AF65-F5344CB8AC3E}">
        <p14:creationId xmlns:p14="http://schemas.microsoft.com/office/powerpoint/2010/main" val="282885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288225" y="1539275"/>
            <a:ext cx="4045200" cy="29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180" dirty="0"/>
              <a:t>Программы объединения </a:t>
            </a:r>
            <a:endParaRPr sz="318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180" dirty="0"/>
              <a:t>по интересам, индивидуальные программы дополнительного образования детей и молодежи </a:t>
            </a:r>
            <a:r>
              <a:rPr lang="ru" sz="3180" dirty="0" smtClean="0"/>
              <a:t>согласовываются с:</a:t>
            </a:r>
            <a:endParaRPr sz="3180" dirty="0"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960000" cy="3695100"/>
          </a:xfrm>
          <a:prstGeom prst="rect">
            <a:avLst/>
          </a:prstGeom>
          <a:ln w="9525" cap="flat" cmpd="sng">
            <a:solidFill>
              <a:srgbClr val="D84E0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539750" lvl="0" indent="-457200" algn="just" rtl="0">
              <a:spcBef>
                <a:spcPts val="0"/>
              </a:spcBef>
              <a:spcAft>
                <a:spcPts val="0"/>
              </a:spcAft>
              <a:buSzPts val="2300"/>
              <a:buFont typeface="Wingdings" pitchFamily="2" charset="2"/>
              <a:buChar char="q"/>
            </a:pPr>
            <a:r>
              <a:rPr lang="ru-RU" sz="2800" b="1" dirty="0" smtClean="0"/>
              <a:t>управлением образования Мостовского райисполкома;</a:t>
            </a:r>
          </a:p>
          <a:p>
            <a:pPr marL="539750" lvl="0" indent="-457200" algn="just" rtl="0">
              <a:spcBef>
                <a:spcPts val="0"/>
              </a:spcBef>
              <a:spcAft>
                <a:spcPts val="0"/>
              </a:spcAft>
              <a:buSzPts val="2300"/>
              <a:buFont typeface="Wingdings" pitchFamily="2" charset="2"/>
              <a:buChar char="q"/>
            </a:pPr>
            <a:r>
              <a:rPr lang="ru-RU" sz="2800" b="1" dirty="0" err="1" smtClean="0"/>
              <a:t>ЦКРОиР</a:t>
            </a:r>
            <a:endParaRPr sz="2800" b="1" dirty="0"/>
          </a:p>
        </p:txBody>
      </p:sp>
    </p:spTree>
    <p:extLst>
      <p:ext uri="{BB962C8B-B14F-4D97-AF65-F5344CB8AC3E}">
        <p14:creationId xmlns:p14="http://schemas.microsoft.com/office/powerpoint/2010/main" val="237919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345510" y="285704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sz="3100" dirty="0" smtClean="0">
                <a:solidFill>
                  <a:srgbClr val="000000"/>
                </a:solidFill>
              </a:rPr>
              <a:t>Постановление </a:t>
            </a:r>
            <a:r>
              <a:rPr lang="ru-RU" sz="3100" dirty="0">
                <a:solidFill>
                  <a:srgbClr val="000000"/>
                </a:solidFill>
              </a:rPr>
              <a:t/>
            </a:r>
            <a:br>
              <a:rPr lang="ru-RU" sz="3100" dirty="0">
                <a:solidFill>
                  <a:srgbClr val="000000"/>
                </a:solidFill>
              </a:rPr>
            </a:br>
            <a:r>
              <a:rPr lang="ru-RU" sz="3100" dirty="0">
                <a:solidFill>
                  <a:srgbClr val="000000"/>
                </a:solidFill>
              </a:rPr>
              <a:t>Министерства образования </a:t>
            </a:r>
            <a:br>
              <a:rPr lang="ru-RU" sz="3100" dirty="0">
                <a:solidFill>
                  <a:srgbClr val="000000"/>
                </a:solidFill>
              </a:rPr>
            </a:br>
            <a:r>
              <a:rPr lang="ru-RU" sz="3100" dirty="0">
                <a:solidFill>
                  <a:srgbClr val="000000"/>
                </a:solidFill>
              </a:rPr>
              <a:t>Республики Беларусь </a:t>
            </a:r>
            <a:br>
              <a:rPr lang="ru-RU" sz="3100" dirty="0">
                <a:solidFill>
                  <a:srgbClr val="000000"/>
                </a:solidFill>
              </a:rPr>
            </a:br>
            <a:r>
              <a:rPr lang="ru-RU" sz="2700" dirty="0">
                <a:solidFill>
                  <a:srgbClr val="D84E0C"/>
                </a:solidFill>
                <a:latin typeface="Open Sans" charset="0"/>
                <a:ea typeface="Open Sans" charset="0"/>
                <a:cs typeface="Open Sans" charset="0"/>
              </a:rPr>
              <a:t>25.07.2011 № 149 </a:t>
            </a:r>
            <a:br>
              <a:rPr lang="ru-RU" sz="2700" dirty="0">
                <a:solidFill>
                  <a:srgbClr val="D84E0C"/>
                </a:solidFill>
                <a:latin typeface="Open Sans" charset="0"/>
                <a:ea typeface="Open Sans" charset="0"/>
                <a:cs typeface="Open Sans" charset="0"/>
              </a:rPr>
            </a:br>
            <a:r>
              <a:rPr lang="ru-RU" sz="2700" dirty="0">
                <a:solidFill>
                  <a:srgbClr val="D84E0C"/>
                </a:solidFill>
                <a:latin typeface="Open Sans" charset="0"/>
                <a:ea typeface="Open Sans" charset="0"/>
                <a:cs typeface="Open Sans" charset="0"/>
              </a:rPr>
              <a:t>(в редакции постановления Министерства образования </a:t>
            </a:r>
            <a:br>
              <a:rPr lang="ru-RU" sz="2700" dirty="0">
                <a:solidFill>
                  <a:srgbClr val="D84E0C"/>
                </a:solidFill>
                <a:latin typeface="Open Sans" charset="0"/>
                <a:ea typeface="Open Sans" charset="0"/>
                <a:cs typeface="Open Sans" charset="0"/>
              </a:rPr>
            </a:br>
            <a:r>
              <a:rPr lang="ru-RU" sz="2700" dirty="0">
                <a:solidFill>
                  <a:srgbClr val="D84E0C"/>
                </a:solidFill>
                <a:latin typeface="Open Sans" charset="0"/>
                <a:ea typeface="Open Sans" charset="0"/>
                <a:cs typeface="Open Sans" charset="0"/>
              </a:rPr>
              <a:t>Республики Беларусь </a:t>
            </a:r>
            <a:br>
              <a:rPr lang="ru-RU" sz="2700" dirty="0">
                <a:solidFill>
                  <a:srgbClr val="D84E0C"/>
                </a:solidFill>
                <a:latin typeface="Open Sans" charset="0"/>
                <a:ea typeface="Open Sans" charset="0"/>
                <a:cs typeface="Open Sans" charset="0"/>
              </a:rPr>
            </a:br>
            <a:r>
              <a:rPr lang="ru-RU" sz="2700" dirty="0">
                <a:solidFill>
                  <a:srgbClr val="D84E0C"/>
                </a:solidFill>
                <a:latin typeface="Open Sans" charset="0"/>
                <a:ea typeface="Open Sans" charset="0"/>
                <a:cs typeface="Open Sans" charset="0"/>
              </a:rPr>
              <a:t>19.09.2022 № 318)</a:t>
            </a:r>
            <a:endParaRPr sz="2700" dirty="0">
              <a:solidFill>
                <a:srgbClr val="D84E0C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2"/>
          </p:nvPr>
        </p:nvSpPr>
        <p:spPr>
          <a:xfrm>
            <a:off x="5042370" y="4956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ru-RU" sz="2800" b="1" dirty="0" smtClean="0"/>
              <a:t>Положение </a:t>
            </a:r>
          </a:p>
          <a:p>
            <a:pPr marL="0" lvl="0" indent="0" algn="ctr">
              <a:lnSpc>
                <a:spcPct val="100000"/>
              </a:lnSpc>
              <a:buNone/>
            </a:pPr>
            <a:r>
              <a:rPr lang="ru-RU" sz="2800" b="1" dirty="0" smtClean="0"/>
              <a:t>об учреждении дополнительного образования детей и молодежи</a:t>
            </a:r>
            <a:endParaRPr sz="2800" b="1" dirty="0"/>
          </a:p>
        </p:txBody>
      </p:sp>
    </p:spTree>
    <p:extLst>
      <p:ext uri="{BB962C8B-B14F-4D97-AF65-F5344CB8AC3E}">
        <p14:creationId xmlns:p14="http://schemas.microsoft.com/office/powerpoint/2010/main" val="142257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299600" y="437900"/>
            <a:ext cx="4045200" cy="363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180"/>
              <a:t>Срок действия программ.</a:t>
            </a:r>
            <a:endParaRPr sz="318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180">
                <a:solidFill>
                  <a:srgbClr val="000000"/>
                </a:solidFill>
              </a:rPr>
              <a:t>Программа действует и в последующие годы, если нет изменений.</a:t>
            </a:r>
            <a:endParaRPr sz="318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18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180"/>
              <a:t>Программа проходит переутверждение если:</a:t>
            </a:r>
            <a:endParaRPr sz="3180"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960000" cy="3695100"/>
          </a:xfrm>
          <a:prstGeom prst="rect">
            <a:avLst/>
          </a:prstGeom>
          <a:ln w="9525" cap="flat" cmpd="sng">
            <a:solidFill>
              <a:srgbClr val="D84E0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9250" algn="just" rtl="0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ru" sz="1900" b="1"/>
              <a:t>Изменилось название учреждения образования.</a:t>
            </a:r>
            <a:endParaRPr sz="1900" b="1"/>
          </a:p>
          <a:p>
            <a:pPr marL="457200" lvl="0" indent="-349250" algn="just" rtl="0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ru" sz="1900" b="1"/>
              <a:t>Изменилось название объединения по интересам.</a:t>
            </a:r>
            <a:endParaRPr sz="1900" b="1"/>
          </a:p>
          <a:p>
            <a:pPr marL="457200" lvl="0" indent="-349250" algn="just" rtl="0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ru" sz="1900" b="1"/>
              <a:t>Появились новые разделы, темы.</a:t>
            </a:r>
            <a:endParaRPr sz="1900" b="1"/>
          </a:p>
          <a:p>
            <a:pPr marL="457200" lvl="0" indent="-349250" algn="just" rtl="0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ru" sz="1900" b="1"/>
              <a:t>Изменились организационные условия и т.д.</a:t>
            </a:r>
            <a:endParaRPr sz="1900" b="1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0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Объединения по интересам                                                 (ст.229 п.7 Кодекса РБ об образовании)</a:t>
            </a:r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311700" y="1819750"/>
            <a:ext cx="3603300" cy="2749200"/>
          </a:xfrm>
          <a:prstGeom prst="rect">
            <a:avLst/>
          </a:prstGeom>
          <a:ln w="9525" cap="flat" cmpd="sng">
            <a:solidFill>
              <a:srgbClr val="0C34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734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Char char="❏"/>
            </a:pPr>
            <a:r>
              <a:rPr lang="ru" sz="2070" b="1">
                <a:solidFill>
                  <a:srgbClr val="000000"/>
                </a:solidFill>
              </a:rPr>
              <a:t>к</a:t>
            </a:r>
            <a:r>
              <a:rPr lang="ru" sz="2161" b="1">
                <a:solidFill>
                  <a:srgbClr val="000000"/>
                </a:solidFill>
              </a:rPr>
              <a:t>ружок;</a:t>
            </a:r>
            <a:endParaRPr sz="2161" b="1">
              <a:solidFill>
                <a:srgbClr val="000000"/>
              </a:solidFill>
            </a:endParaRPr>
          </a:p>
          <a:p>
            <a:pPr marL="457200" lvl="0" indent="-36588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62"/>
              <a:buChar char="❏"/>
            </a:pPr>
            <a:r>
              <a:rPr lang="ru" sz="2161" b="1">
                <a:solidFill>
                  <a:srgbClr val="000000"/>
                </a:solidFill>
              </a:rPr>
              <a:t>клуб;</a:t>
            </a:r>
            <a:endParaRPr sz="2161" b="1">
              <a:solidFill>
                <a:srgbClr val="000000"/>
              </a:solidFill>
            </a:endParaRPr>
          </a:p>
          <a:p>
            <a:pPr marL="457200" lvl="0" indent="-36588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62"/>
              <a:buChar char="❏"/>
            </a:pPr>
            <a:r>
              <a:rPr lang="ru" sz="2161" b="1">
                <a:solidFill>
                  <a:srgbClr val="000000"/>
                </a:solidFill>
              </a:rPr>
              <a:t>секция;</a:t>
            </a:r>
            <a:endParaRPr sz="2161" b="1">
              <a:solidFill>
                <a:srgbClr val="000000"/>
              </a:solidFill>
            </a:endParaRPr>
          </a:p>
          <a:p>
            <a:pPr marL="457200" lvl="0" indent="-36588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62"/>
              <a:buChar char="❏"/>
            </a:pPr>
            <a:r>
              <a:rPr lang="ru" sz="2161" b="1">
                <a:solidFill>
                  <a:srgbClr val="000000"/>
                </a:solidFill>
              </a:rPr>
              <a:t>студия;</a:t>
            </a:r>
            <a:endParaRPr sz="2161" b="1">
              <a:solidFill>
                <a:srgbClr val="000000"/>
              </a:solidFill>
            </a:endParaRPr>
          </a:p>
          <a:p>
            <a:pPr marL="457200" lvl="0" indent="-36588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62"/>
              <a:buChar char="❏"/>
            </a:pPr>
            <a:r>
              <a:rPr lang="ru" sz="2161" b="1">
                <a:solidFill>
                  <a:srgbClr val="000000"/>
                </a:solidFill>
              </a:rPr>
              <a:t>мастерская;</a:t>
            </a:r>
            <a:endParaRPr sz="2161" b="1">
              <a:solidFill>
                <a:srgbClr val="000000"/>
              </a:solidFill>
            </a:endParaRPr>
          </a:p>
          <a:p>
            <a:pPr marL="457200" lvl="0" indent="-36588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62"/>
              <a:buChar char="❏"/>
            </a:pPr>
            <a:r>
              <a:rPr lang="ru" sz="2161" b="1">
                <a:solidFill>
                  <a:srgbClr val="000000"/>
                </a:solidFill>
              </a:rPr>
              <a:t>лаборатория;</a:t>
            </a:r>
            <a:endParaRPr sz="2161" b="1">
              <a:solidFill>
                <a:srgbClr val="000000"/>
              </a:solidFill>
            </a:endParaRPr>
          </a:p>
          <a:p>
            <a:pPr marL="457200" lvl="0" indent="-36588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62"/>
              <a:buChar char="❏"/>
            </a:pPr>
            <a:r>
              <a:rPr lang="ru" sz="2161" b="1">
                <a:solidFill>
                  <a:srgbClr val="000000"/>
                </a:solidFill>
              </a:rPr>
              <a:t>оркестр;</a:t>
            </a:r>
            <a:endParaRPr sz="2161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endParaRPr sz="1870" b="1">
              <a:solidFill>
                <a:srgbClr val="000000"/>
              </a:solidFill>
            </a:endParaRPr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4460800" y="1869950"/>
            <a:ext cx="3603300" cy="2749200"/>
          </a:xfrm>
          <a:prstGeom prst="rect">
            <a:avLst/>
          </a:prstGeom>
          <a:ln w="9525" cap="flat" cmpd="sng">
            <a:solidFill>
              <a:srgbClr val="0C34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734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Char char="❏"/>
            </a:pPr>
            <a:r>
              <a:rPr lang="ru" sz="2161" b="1">
                <a:solidFill>
                  <a:srgbClr val="000000"/>
                </a:solidFill>
              </a:rPr>
              <a:t>хор;</a:t>
            </a:r>
            <a:endParaRPr sz="2161" b="1">
              <a:solidFill>
                <a:srgbClr val="000000"/>
              </a:solidFill>
            </a:endParaRPr>
          </a:p>
          <a:p>
            <a:pPr marL="457200" lvl="0" indent="-36588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62"/>
              <a:buChar char="❏"/>
            </a:pPr>
            <a:r>
              <a:rPr lang="ru" sz="2161" b="1">
                <a:solidFill>
                  <a:srgbClr val="000000"/>
                </a:solidFill>
              </a:rPr>
              <a:t>ансамбль;</a:t>
            </a:r>
            <a:endParaRPr sz="2161" b="1">
              <a:solidFill>
                <a:srgbClr val="000000"/>
              </a:solidFill>
            </a:endParaRPr>
          </a:p>
          <a:p>
            <a:pPr marL="457200" lvl="0" indent="-36588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62"/>
              <a:buChar char="❏"/>
            </a:pPr>
            <a:r>
              <a:rPr lang="ru" sz="2161" b="1">
                <a:solidFill>
                  <a:srgbClr val="000000"/>
                </a:solidFill>
              </a:rPr>
              <a:t>театр;</a:t>
            </a:r>
            <a:endParaRPr sz="2161" b="1">
              <a:solidFill>
                <a:srgbClr val="000000"/>
              </a:solidFill>
            </a:endParaRPr>
          </a:p>
          <a:p>
            <a:pPr marL="457200" lvl="0" indent="-36588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62"/>
              <a:buChar char="❏"/>
            </a:pPr>
            <a:r>
              <a:rPr lang="ru" sz="2161" b="1">
                <a:solidFill>
                  <a:srgbClr val="000000"/>
                </a:solidFill>
              </a:rPr>
              <a:t>научное общество</a:t>
            </a:r>
            <a:endParaRPr sz="2161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endParaRPr sz="187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Названия объединений по интересам</a:t>
            </a:r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ru" sz="2400" b="1">
                <a:solidFill>
                  <a:srgbClr val="000000"/>
                </a:solidFill>
              </a:rPr>
              <a:t>Программа кружка робототехники или программа кружка “Роботекс”.</a:t>
            </a:r>
            <a:endParaRPr sz="2400" b="1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ru" sz="2400" b="1">
                <a:solidFill>
                  <a:srgbClr val="000000"/>
                </a:solidFill>
              </a:rPr>
              <a:t>Программа студии изобразительного искусства.</a:t>
            </a:r>
            <a:endParaRPr sz="2400" b="1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ru" sz="2400" b="1">
                <a:solidFill>
                  <a:srgbClr val="000000"/>
                </a:solidFill>
              </a:rPr>
              <a:t>Программа эстрадно-симфонического оркестра.</a:t>
            </a:r>
            <a:endParaRPr sz="2400" b="1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ru" sz="2400" b="1">
                <a:solidFill>
                  <a:srgbClr val="000000"/>
                </a:solidFill>
              </a:rPr>
              <a:t>Программа научного общества “Юный биолог”.</a:t>
            </a:r>
            <a:endParaRPr sz="2400" b="1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ru" sz="2400" b="1">
                <a:solidFill>
                  <a:srgbClr val="000000"/>
                </a:solidFill>
              </a:rPr>
              <a:t>Программа творческой мастерской.</a:t>
            </a:r>
            <a:endParaRPr sz="24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Недельная нагрузка</a:t>
            </a:r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084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AutoNum type="arabicPeriod"/>
            </a:pPr>
            <a:r>
              <a:rPr lang="ru" sz="2240" b="1">
                <a:solidFill>
                  <a:srgbClr val="000000"/>
                </a:solidFill>
              </a:rPr>
              <a:t>Приложение 20  к специфическим санитарно-эпидемиологическим требованиям, утвержденным постановлением Совета Министров от 07.08.2019.</a:t>
            </a:r>
            <a:endParaRPr sz="2240" b="1">
              <a:solidFill>
                <a:srgbClr val="000000"/>
              </a:solidFill>
            </a:endParaRPr>
          </a:p>
          <a:p>
            <a:pPr marL="457200" lvl="0" indent="-37084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AutoNum type="arabicPeriod"/>
            </a:pPr>
            <a:r>
              <a:rPr lang="ru" sz="2240" b="1">
                <a:solidFill>
                  <a:srgbClr val="000000"/>
                </a:solidFill>
              </a:rPr>
              <a:t>Определяется по возрасту </a:t>
            </a:r>
            <a:r>
              <a:rPr lang="ru" sz="2240" b="1">
                <a:solidFill>
                  <a:schemeClr val="accent1"/>
                </a:solidFill>
              </a:rPr>
              <a:t>младшего</a:t>
            </a:r>
            <a:r>
              <a:rPr lang="ru" sz="2240" b="1">
                <a:solidFill>
                  <a:srgbClr val="000000"/>
                </a:solidFill>
              </a:rPr>
              <a:t> учащегося объединения по интересам.</a:t>
            </a:r>
            <a:endParaRPr sz="2240" b="1">
              <a:solidFill>
                <a:srgbClr val="000000"/>
              </a:solidFill>
            </a:endParaRPr>
          </a:p>
          <a:p>
            <a:pPr marL="457200" lvl="0" indent="-37084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AutoNum type="arabicPeriod"/>
            </a:pPr>
            <a:r>
              <a:rPr lang="ru" sz="2240" b="1">
                <a:solidFill>
                  <a:srgbClr val="000000"/>
                </a:solidFill>
              </a:rPr>
              <a:t>При проведении походов, экскурсий, соревнований недельная нагрузка может увеличиваться (в пределах месячной нагрузки).</a:t>
            </a:r>
            <a:endParaRPr sz="224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endParaRPr sz="153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0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Программа объединения по интересам разрабатывается</a:t>
            </a:r>
            <a:endParaRPr dirty="0"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311700" y="1819750"/>
            <a:ext cx="3603300" cy="2749200"/>
          </a:xfrm>
          <a:prstGeom prst="rect">
            <a:avLst/>
          </a:prstGeom>
          <a:ln w="9525" cap="flat" cmpd="sng">
            <a:solidFill>
              <a:srgbClr val="0C34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r>
              <a:rPr lang="ru-RU" sz="2400" b="1" dirty="0" smtClean="0">
                <a:solidFill>
                  <a:srgbClr val="000000"/>
                </a:solidFill>
              </a:rPr>
              <a:t>на 1, 2 и более лет</a:t>
            </a:r>
            <a:endParaRPr sz="2400" b="1" dirty="0">
              <a:solidFill>
                <a:srgbClr val="000000"/>
              </a:solidFill>
            </a:endParaRPr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4460800" y="1869950"/>
            <a:ext cx="3603300" cy="2749200"/>
          </a:xfrm>
          <a:prstGeom prst="rect">
            <a:avLst/>
          </a:prstGeom>
          <a:ln w="9525" cap="flat" cmpd="sng">
            <a:solidFill>
              <a:srgbClr val="0C34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r>
              <a:rPr lang="ru-RU" sz="2400" b="1" dirty="0" smtClean="0">
                <a:solidFill>
                  <a:srgbClr val="000000"/>
                </a:solidFill>
              </a:rPr>
              <a:t>краткосрочная </a:t>
            </a:r>
          </a:p>
          <a:p>
            <a:pPr marL="0" lvl="0" indent="0" algn="ctr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r>
              <a:rPr lang="ru-RU" sz="2400" b="1" dirty="0" smtClean="0">
                <a:solidFill>
                  <a:srgbClr val="000000"/>
                </a:solidFill>
              </a:rPr>
              <a:t>(одна неделя)</a:t>
            </a:r>
            <a:endParaRPr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194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Требования к оформлению программы</a:t>
            </a:r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6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940" b="1">
                <a:solidFill>
                  <a:srgbClr val="000000"/>
                </a:solidFill>
              </a:rPr>
              <a:t>Т</a:t>
            </a:r>
            <a:r>
              <a:rPr lang="ru" sz="1840" b="1">
                <a:solidFill>
                  <a:srgbClr val="000000"/>
                </a:solidFill>
              </a:rPr>
              <a:t>екст программы - шрифта Times New Roman; </a:t>
            </a:r>
            <a:endParaRPr sz="184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40" b="1">
                <a:solidFill>
                  <a:srgbClr val="000000"/>
                </a:solidFill>
              </a:rPr>
              <a:t>размер шрифта – не менее 13 пт.; </a:t>
            </a:r>
            <a:endParaRPr sz="184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40" b="1">
                <a:solidFill>
                  <a:srgbClr val="000000"/>
                </a:solidFill>
              </a:rPr>
              <a:t>межстрочный интервал – 1,0; </a:t>
            </a:r>
            <a:endParaRPr sz="184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40" b="1">
                <a:solidFill>
                  <a:srgbClr val="000000"/>
                </a:solidFill>
              </a:rPr>
              <a:t>поля – левое 30 мм, правое 10 мм, верхнее 20 мм, нижнее 20 мм; </a:t>
            </a:r>
            <a:endParaRPr sz="184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40" b="1">
                <a:solidFill>
                  <a:srgbClr val="000000"/>
                </a:solidFill>
              </a:rPr>
              <a:t>абзацный отступ – 1,25 мм. </a:t>
            </a:r>
            <a:endParaRPr sz="184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40" b="1">
                <a:solidFill>
                  <a:srgbClr val="000000"/>
                </a:solidFill>
              </a:rPr>
              <a:t>Выравнивание текста – по ширине. </a:t>
            </a:r>
            <a:endParaRPr sz="184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40" b="1">
                <a:solidFill>
                  <a:srgbClr val="000000"/>
                </a:solidFill>
              </a:rPr>
              <a:t>Таблицы - размер шрифта текста таблиц не менее 11 пт. </a:t>
            </a:r>
            <a:endParaRPr sz="184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40" b="1">
                <a:solidFill>
                  <a:srgbClr val="000000"/>
                </a:solidFill>
              </a:rPr>
              <a:t>Нумерация страниц – сверху от центра, начиная со второй страницы. </a:t>
            </a:r>
            <a:endParaRPr sz="184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40" b="1">
                <a:solidFill>
                  <a:srgbClr val="000000"/>
                </a:solidFill>
              </a:rPr>
              <a:t>Названия разделов, тем программы указываются строчным буквами, шрифт полужирный.</a:t>
            </a:r>
            <a:endParaRPr sz="184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40" b="1">
                <a:solidFill>
                  <a:srgbClr val="000000"/>
                </a:solidFill>
              </a:rPr>
              <a:t>Перечисления в тексте выделяются абзацными отступами</a:t>
            </a:r>
            <a:endParaRPr sz="184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935"/>
              <a:buNone/>
            </a:pPr>
            <a:endParaRPr sz="214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Структура программы </a:t>
            </a:r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000000"/>
                </a:solidFill>
              </a:rPr>
              <a:t>1. Титульный лист.</a:t>
            </a:r>
            <a:endParaRPr sz="240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000000"/>
                </a:solidFill>
              </a:rPr>
              <a:t>2. Общие положения.</a:t>
            </a:r>
            <a:endParaRPr sz="240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000000"/>
                </a:solidFill>
              </a:rPr>
              <a:t>3. Учебно-тематический план (далее – УТП).</a:t>
            </a:r>
            <a:endParaRPr sz="240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000000"/>
                </a:solidFill>
              </a:rPr>
              <a:t>4. Содержание программы.</a:t>
            </a:r>
            <a:endParaRPr sz="240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000000"/>
                </a:solidFill>
              </a:rPr>
              <a:t>5. Ожидаемые результаты освоения программы.</a:t>
            </a:r>
            <a:endParaRPr sz="240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000000"/>
                </a:solidFill>
              </a:rPr>
              <a:t>6. Литература и информационные ресурсы.</a:t>
            </a:r>
            <a:endParaRPr sz="24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853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200" b="1"/>
              <a:t>Титульный лист</a:t>
            </a:r>
            <a:endParaRPr sz="7200" b="1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Титульный лист </a:t>
            </a:r>
            <a:endParaRPr/>
          </a:p>
        </p:txBody>
      </p:sp>
      <p:pic>
        <p:nvPicPr>
          <p:cNvPr id="141" name="Google Shape;141;p25"/>
          <p:cNvPicPr preferRelativeResize="0"/>
          <p:nvPr/>
        </p:nvPicPr>
        <p:blipFill rotWithShape="1">
          <a:blip r:embed="rId3">
            <a:alphaModFix/>
          </a:blip>
          <a:srcRect l="33625" t="14610" r="39056" b="11150"/>
          <a:stretch/>
        </p:blipFill>
        <p:spPr>
          <a:xfrm>
            <a:off x="383825" y="1152425"/>
            <a:ext cx="2497973" cy="3816601"/>
          </a:xfrm>
          <a:prstGeom prst="rect">
            <a:avLst/>
          </a:prstGeom>
          <a:noFill/>
          <a:ln w="28575" cap="flat" cmpd="sng">
            <a:solidFill>
              <a:srgbClr val="0C343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2" name="Google Shape;142;p25"/>
          <p:cNvPicPr preferRelativeResize="0"/>
          <p:nvPr/>
        </p:nvPicPr>
        <p:blipFill rotWithShape="1">
          <a:blip r:embed="rId4">
            <a:alphaModFix/>
          </a:blip>
          <a:srcRect l="33477" t="14183" r="39003" b="8691"/>
          <a:stretch/>
        </p:blipFill>
        <p:spPr>
          <a:xfrm>
            <a:off x="3150238" y="1152425"/>
            <a:ext cx="2422079" cy="3816601"/>
          </a:xfrm>
          <a:prstGeom prst="rect">
            <a:avLst/>
          </a:prstGeom>
          <a:noFill/>
          <a:ln w="28575" cap="flat" cmpd="sng">
            <a:solidFill>
              <a:srgbClr val="0C343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3" name="Google Shape;143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40750" y="1152425"/>
            <a:ext cx="2663771" cy="3816600"/>
          </a:xfrm>
          <a:prstGeom prst="rect">
            <a:avLst/>
          </a:prstGeom>
          <a:noFill/>
          <a:ln w="28575" cap="flat" cmpd="sng">
            <a:solidFill>
              <a:srgbClr val="0C343D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853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200" b="1"/>
              <a:t>Общие положения</a:t>
            </a:r>
            <a:endParaRPr sz="72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420" y="319295"/>
            <a:ext cx="8520600" cy="707400"/>
          </a:xfrm>
        </p:spPr>
        <p:txBody>
          <a:bodyPr>
            <a:normAutofit fontScale="90000"/>
          </a:bodyPr>
          <a:lstStyle/>
          <a:p>
            <a:pPr algn="just"/>
            <a:r>
              <a:rPr lang="ru-RU" b="0" dirty="0"/>
              <a:t/>
            </a:r>
            <a:br>
              <a:rPr lang="ru-RU" b="0" dirty="0"/>
            </a:br>
            <a:r>
              <a:rPr lang="ru-RU" sz="2700" dirty="0"/>
              <a:t>Настоящее Положение распространяет свое действие на учреждения дополнительного образования детей и молодежи, </a:t>
            </a:r>
            <a:r>
              <a:rPr lang="ru-RU" sz="2700" dirty="0">
                <a:solidFill>
                  <a:srgbClr val="000000"/>
                </a:solidFill>
              </a:rPr>
              <a:t>а в части организации образовательного процесса и приема (зачисления) лиц для получения дополнительного образования детей и молодежи – на иные учреждения образования, реализующие образовательную программу дополнительного образования детей и молодежи</a:t>
            </a:r>
            <a:r>
              <a:rPr lang="ru-RU" sz="2700" dirty="0"/>
              <a:t>, иные организации, которым в соответствии с законодательством предоставлено право осуществлять образовательную деятельность, реализующие образовательную программу дополнительного образования детей и молодежи (далее, если не установлено иное, – иные организации). </a:t>
            </a:r>
            <a:br>
              <a:rPr lang="ru-RU" sz="2700" dirty="0"/>
            </a:b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116485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Общие положения </a:t>
            </a:r>
            <a:endParaRPr/>
          </a:p>
        </p:txBody>
      </p:sp>
      <p:sp>
        <p:nvSpPr>
          <p:cNvPr id="154" name="Google Shape;154;p2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50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000000"/>
                </a:solidFill>
              </a:rPr>
              <a:t>1. </a:t>
            </a:r>
            <a:r>
              <a:rPr lang="ru" sz="2300" b="1">
                <a:solidFill>
                  <a:srgbClr val="000000"/>
                </a:solidFill>
              </a:rPr>
              <a:t>А</a:t>
            </a:r>
            <a:r>
              <a:rPr lang="ru" sz="2200" b="1">
                <a:solidFill>
                  <a:srgbClr val="000000"/>
                </a:solidFill>
              </a:rPr>
              <a:t>ктуальность.</a:t>
            </a:r>
            <a:endParaRPr sz="220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000000"/>
                </a:solidFill>
              </a:rPr>
              <a:t>2. Педагогическая целесообразность.</a:t>
            </a:r>
            <a:endParaRPr sz="220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000000"/>
                </a:solidFill>
              </a:rPr>
              <a:t>3. Идеи и принципы.</a:t>
            </a:r>
            <a:endParaRPr sz="220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000000"/>
                </a:solidFill>
              </a:rPr>
              <a:t>4. Формы и методы обучения.</a:t>
            </a:r>
            <a:endParaRPr sz="220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000000"/>
                </a:solidFill>
              </a:rPr>
              <a:t>5. Формы подведения итогов.</a:t>
            </a:r>
            <a:endParaRPr sz="220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000000"/>
                </a:solidFill>
              </a:rPr>
              <a:t>6. Методы диагностики.</a:t>
            </a:r>
            <a:endParaRPr sz="220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000000"/>
                </a:solidFill>
              </a:rPr>
              <a:t>7. Педагогические технологии.</a:t>
            </a:r>
            <a:endParaRPr sz="220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000000"/>
                </a:solidFill>
              </a:rPr>
              <a:t>8. На основе какой типовой программы разработана.</a:t>
            </a:r>
            <a:endParaRPr sz="220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 b="1">
                <a:solidFill>
                  <a:srgbClr val="000000"/>
                </a:solidFill>
              </a:rPr>
              <a:t>9. Цель и задачи (обучающие, развивающие, воспитательные).</a:t>
            </a: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Задачи к программе 2-го и последующих лет обучения  </a:t>
            </a:r>
            <a:endParaRPr/>
          </a:p>
        </p:txBody>
      </p:sp>
      <p:sp>
        <p:nvSpPr>
          <p:cNvPr id="160" name="Google Shape;160;p2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50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>
                <a:solidFill>
                  <a:srgbClr val="000000"/>
                </a:solidFill>
              </a:rPr>
              <a:t>Развивающие - общие в разделе “Общие положения”на все годы.</a:t>
            </a:r>
            <a:endParaRPr sz="300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>
                <a:solidFill>
                  <a:srgbClr val="000000"/>
                </a:solidFill>
              </a:rPr>
              <a:t>Воспитательные - общие в разделе “Общие положения”на все годы.</a:t>
            </a:r>
            <a:endParaRPr sz="300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>
                <a:solidFill>
                  <a:srgbClr val="000000"/>
                </a:solidFill>
              </a:rPr>
              <a:t>Обучающие - общие в разделе “Общие положения” и к каждому году обучения перед УТП </a:t>
            </a:r>
            <a:endParaRPr sz="30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10.Организационные условия реализации программы  </a:t>
            </a:r>
            <a:endParaRPr/>
          </a:p>
        </p:txBody>
      </p:sp>
      <p:sp>
        <p:nvSpPr>
          <p:cNvPr id="166" name="Google Shape;166;p2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50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>
                <a:solidFill>
                  <a:srgbClr val="000000"/>
                </a:solidFill>
              </a:rPr>
              <a:t>общее количество часов;</a:t>
            </a:r>
            <a:endParaRPr sz="300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>
                <a:solidFill>
                  <a:srgbClr val="000000"/>
                </a:solidFill>
              </a:rPr>
              <a:t>срок реализации;</a:t>
            </a:r>
            <a:endParaRPr sz="300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>
                <a:solidFill>
                  <a:srgbClr val="000000"/>
                </a:solidFill>
              </a:rPr>
              <a:t>продолжительность и режим проведения занятий в неделю;</a:t>
            </a:r>
            <a:endParaRPr sz="300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>
                <a:solidFill>
                  <a:srgbClr val="000000"/>
                </a:solidFill>
              </a:rPr>
              <a:t>возраст учащихся;</a:t>
            </a:r>
            <a:endParaRPr sz="300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>
                <a:solidFill>
                  <a:srgbClr val="000000"/>
                </a:solidFill>
              </a:rPr>
              <a:t>особенности набора в объединение;</a:t>
            </a:r>
            <a:endParaRPr sz="300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>
                <a:solidFill>
                  <a:srgbClr val="000000"/>
                </a:solidFill>
              </a:rPr>
              <a:t>формы организации занятий</a:t>
            </a:r>
            <a:endParaRPr sz="300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Общие положения  </a:t>
            </a:r>
            <a:endParaRPr/>
          </a:p>
        </p:txBody>
      </p:sp>
      <p:sp>
        <p:nvSpPr>
          <p:cNvPr id="172" name="Google Shape;172;p3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50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>
                <a:solidFill>
                  <a:srgbClr val="000000"/>
                </a:solidFill>
              </a:rPr>
              <a:t>11.Материально-техническое обеспечение.</a:t>
            </a:r>
            <a:endParaRPr sz="300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>
                <a:solidFill>
                  <a:srgbClr val="000000"/>
                </a:solidFill>
              </a:rPr>
              <a:t>12.Методическое обеспечение.</a:t>
            </a:r>
            <a:endParaRPr sz="300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>
                <a:solidFill>
                  <a:srgbClr val="000000"/>
                </a:solidFill>
              </a:rPr>
              <a:t>13. Кадровое обеспечение.</a:t>
            </a:r>
            <a:endParaRPr sz="30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3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Индивидуальная программа дополнительного образования  детей и молодежи для учащихся с ОПФР</a:t>
            </a:r>
            <a:endParaRPr/>
          </a:p>
        </p:txBody>
      </p:sp>
      <p:sp>
        <p:nvSpPr>
          <p:cNvPr id="178" name="Google Shape;178;p31"/>
          <p:cNvSpPr txBox="1">
            <a:spLocks noGrp="1"/>
          </p:cNvSpPr>
          <p:nvPr>
            <p:ph type="body" idx="1"/>
          </p:nvPr>
        </p:nvSpPr>
        <p:spPr>
          <a:xfrm>
            <a:off x="311700" y="1956000"/>
            <a:ext cx="8520600" cy="28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>
                <a:solidFill>
                  <a:srgbClr val="000000"/>
                </a:solidFill>
              </a:rPr>
              <a:t>Указываются особенности реализации такой программы для учащихся с ОПФР, учащихся, которые временно не могут посещать занятия</a:t>
            </a:r>
            <a:endParaRPr sz="30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7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Индивидуальная программа дополнительного образования  детей и молодежи для одаренных учащихся</a:t>
            </a:r>
            <a:endParaRPr/>
          </a:p>
        </p:txBody>
      </p:sp>
      <p:sp>
        <p:nvSpPr>
          <p:cNvPr id="184" name="Google Shape;184;p32"/>
          <p:cNvSpPr txBox="1">
            <a:spLocks noGrp="1"/>
          </p:cNvSpPr>
          <p:nvPr>
            <p:ph type="body" idx="1"/>
          </p:nvPr>
        </p:nvSpPr>
        <p:spPr>
          <a:xfrm>
            <a:off x="311700" y="2149025"/>
            <a:ext cx="8520600" cy="26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>
                <a:solidFill>
                  <a:srgbClr val="000000"/>
                </a:solidFill>
              </a:rPr>
              <a:t>Перечисляются достижения.</a:t>
            </a:r>
            <a:endParaRPr sz="300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>
                <a:solidFill>
                  <a:srgbClr val="000000"/>
                </a:solidFill>
              </a:rPr>
              <a:t>Обосновывается необходимость программы.</a:t>
            </a:r>
            <a:endParaRPr sz="30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7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Индивидуальная программа дополнительного образования  детей и молодежи для одаренных учащихся</a:t>
            </a:r>
            <a:endParaRPr/>
          </a:p>
        </p:txBody>
      </p:sp>
      <p:sp>
        <p:nvSpPr>
          <p:cNvPr id="190" name="Google Shape;190;p33"/>
          <p:cNvSpPr txBox="1">
            <a:spLocks noGrp="1"/>
          </p:cNvSpPr>
          <p:nvPr>
            <p:ph type="body" idx="1"/>
          </p:nvPr>
        </p:nvSpPr>
        <p:spPr>
          <a:xfrm>
            <a:off x="311700" y="2149025"/>
            <a:ext cx="8520600" cy="26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>
                <a:solidFill>
                  <a:srgbClr val="000000"/>
                </a:solidFill>
              </a:rPr>
              <a:t>Перечисляются достижения.</a:t>
            </a:r>
            <a:endParaRPr sz="300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>
                <a:solidFill>
                  <a:srgbClr val="000000"/>
                </a:solidFill>
              </a:rPr>
              <a:t>Обосновывается необходимость программы.</a:t>
            </a:r>
            <a:endParaRPr sz="30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7728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200" b="1"/>
              <a:t>Учебно-тематический план</a:t>
            </a:r>
            <a:endParaRPr sz="7200" b="1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Учебно-тематический план </a:t>
            </a:r>
            <a:endParaRPr/>
          </a:p>
        </p:txBody>
      </p:sp>
      <p:sp>
        <p:nvSpPr>
          <p:cNvPr id="201" name="Google Shape;201;p35"/>
          <p:cNvSpPr txBox="1">
            <a:spLocks noGrp="1"/>
          </p:cNvSpPr>
          <p:nvPr>
            <p:ph type="body" idx="1"/>
          </p:nvPr>
        </p:nvSpPr>
        <p:spPr>
          <a:xfrm>
            <a:off x="254925" y="1220925"/>
            <a:ext cx="8520600" cy="350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000000"/>
                </a:solidFill>
              </a:rPr>
              <a:t> </a:t>
            </a:r>
            <a:endParaRPr sz="24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02" name="Google Shape;202;p35"/>
          <p:cNvPicPr preferRelativeResize="0"/>
          <p:nvPr/>
        </p:nvPicPr>
        <p:blipFill rotWithShape="1">
          <a:blip r:embed="rId3">
            <a:alphaModFix/>
          </a:blip>
          <a:srcRect l="33752" t="48182" r="38309" b="36719"/>
          <a:stretch/>
        </p:blipFill>
        <p:spPr>
          <a:xfrm>
            <a:off x="311700" y="1697475"/>
            <a:ext cx="7988300" cy="2427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Учебно-тематический план </a:t>
            </a:r>
            <a:endParaRPr/>
          </a:p>
        </p:txBody>
      </p:sp>
      <p:sp>
        <p:nvSpPr>
          <p:cNvPr id="208" name="Google Shape;208;p36"/>
          <p:cNvSpPr txBox="1">
            <a:spLocks noGrp="1"/>
          </p:cNvSpPr>
          <p:nvPr>
            <p:ph type="body" idx="1"/>
          </p:nvPr>
        </p:nvSpPr>
        <p:spPr>
          <a:xfrm>
            <a:off x="254925" y="1220925"/>
            <a:ext cx="8520600" cy="350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000000"/>
                </a:solidFill>
              </a:rPr>
              <a:t> </a:t>
            </a:r>
            <a:r>
              <a:rPr lang="ru" sz="2100" b="1">
                <a:solidFill>
                  <a:srgbClr val="000000"/>
                </a:solidFill>
              </a:rPr>
              <a:t>УТП может быть от 36 до 432 часов в год.</a:t>
            </a:r>
            <a:endParaRPr sz="210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>
                <a:solidFill>
                  <a:srgbClr val="000000"/>
                </a:solidFill>
              </a:rPr>
              <a:t>Учебный год составляет не менее 36 недель.</a:t>
            </a:r>
            <a:endParaRPr sz="21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100" b="1">
                <a:solidFill>
                  <a:srgbClr val="000000"/>
                </a:solidFill>
              </a:rPr>
              <a:t>УТП разрабатывается отдельно для каждой возрастной группы.</a:t>
            </a:r>
            <a:endParaRPr sz="21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100" b="1">
                <a:solidFill>
                  <a:srgbClr val="000000"/>
                </a:solidFill>
              </a:rPr>
              <a:t>Разделы программы более 20 часов разбиваются на темы.</a:t>
            </a:r>
            <a:endParaRPr sz="21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100" b="1">
                <a:solidFill>
                  <a:srgbClr val="000000"/>
                </a:solidFill>
              </a:rPr>
              <a:t>Вводное и итоговое занятия не нумеруются.</a:t>
            </a:r>
            <a:endParaRPr sz="21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368370" y="268559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sz="4400" dirty="0" smtClean="0">
                <a:solidFill>
                  <a:srgbClr val="000000"/>
                </a:solidFill>
              </a:rPr>
              <a:t>Приказ Министра образования</a:t>
            </a:r>
            <a:r>
              <a:rPr lang="ru-RU" sz="4400" dirty="0">
                <a:solidFill>
                  <a:srgbClr val="000000"/>
                </a:solidFill>
              </a:rPr>
              <a:t/>
            </a:r>
            <a:br>
              <a:rPr lang="ru-RU" sz="4400" dirty="0">
                <a:solidFill>
                  <a:srgbClr val="000000"/>
                </a:solidFill>
              </a:rPr>
            </a:br>
            <a:r>
              <a:rPr lang="ru-RU" sz="4400" dirty="0">
                <a:solidFill>
                  <a:srgbClr val="000000"/>
                </a:solidFill>
              </a:rPr>
              <a:t>Республики Беларусь </a:t>
            </a:r>
            <a:r>
              <a:rPr lang="ru-RU" sz="3100" dirty="0">
                <a:solidFill>
                  <a:srgbClr val="000000"/>
                </a:solidFill>
              </a:rPr>
              <a:t/>
            </a:r>
            <a:br>
              <a:rPr lang="ru-RU" sz="3100" dirty="0">
                <a:solidFill>
                  <a:srgbClr val="000000"/>
                </a:solidFill>
              </a:rPr>
            </a:br>
            <a:r>
              <a:rPr lang="ru-RU" sz="2700" dirty="0" smtClean="0">
                <a:solidFill>
                  <a:srgbClr val="D84E0C"/>
                </a:solidFill>
                <a:latin typeface="Open Sans" charset="0"/>
                <a:ea typeface="Open Sans" charset="0"/>
                <a:cs typeface="Open Sans" charset="0"/>
              </a:rPr>
              <a:t>07.10.2022 </a:t>
            </a:r>
            <a:r>
              <a:rPr lang="ru-RU" sz="2700" dirty="0">
                <a:solidFill>
                  <a:srgbClr val="D84E0C"/>
                </a:solidFill>
                <a:latin typeface="Open Sans" charset="0"/>
                <a:ea typeface="Open Sans" charset="0"/>
                <a:cs typeface="Open Sans" charset="0"/>
              </a:rPr>
              <a:t>№ </a:t>
            </a:r>
            <a:r>
              <a:rPr lang="ru-RU" sz="2700" dirty="0" smtClean="0">
                <a:solidFill>
                  <a:srgbClr val="D84E0C"/>
                </a:solidFill>
                <a:latin typeface="Open Sans" charset="0"/>
                <a:ea typeface="Open Sans" charset="0"/>
                <a:cs typeface="Open Sans" charset="0"/>
              </a:rPr>
              <a:t>606 </a:t>
            </a:r>
            <a:r>
              <a:rPr lang="ru-RU" sz="2700" dirty="0">
                <a:solidFill>
                  <a:srgbClr val="D84E0C"/>
                </a:solidFill>
                <a:latin typeface="Open Sans" charset="0"/>
                <a:ea typeface="Open Sans" charset="0"/>
                <a:cs typeface="Open Sans" charset="0"/>
              </a:rPr>
              <a:t/>
            </a:r>
            <a:br>
              <a:rPr lang="ru-RU" sz="2700" dirty="0">
                <a:solidFill>
                  <a:srgbClr val="D84E0C"/>
                </a:solidFill>
                <a:latin typeface="Open Sans" charset="0"/>
                <a:ea typeface="Open Sans" charset="0"/>
                <a:cs typeface="Open Sans" charset="0"/>
              </a:rPr>
            </a:br>
            <a:endParaRPr sz="2700" dirty="0">
              <a:solidFill>
                <a:srgbClr val="D84E0C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2"/>
          </p:nvPr>
        </p:nvSpPr>
        <p:spPr>
          <a:xfrm>
            <a:off x="5042370" y="4956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ru-RU" sz="2700" b="1" dirty="0" smtClean="0"/>
              <a:t>О порядке функционирования объединений </a:t>
            </a:r>
          </a:p>
          <a:p>
            <a:pPr marL="0" lvl="0" indent="0" algn="ctr">
              <a:lnSpc>
                <a:spcPct val="100000"/>
              </a:lnSpc>
              <a:buNone/>
            </a:pPr>
            <a:r>
              <a:rPr lang="ru-RU" sz="2700" b="1" dirty="0" smtClean="0"/>
              <a:t>по интересам</a:t>
            </a:r>
            <a:endParaRPr sz="2700" b="1" dirty="0"/>
          </a:p>
        </p:txBody>
      </p:sp>
    </p:spTree>
    <p:extLst>
      <p:ext uri="{BB962C8B-B14F-4D97-AF65-F5344CB8AC3E}">
        <p14:creationId xmlns:p14="http://schemas.microsoft.com/office/powerpoint/2010/main" val="283134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Учебно-тематический план </a:t>
            </a:r>
            <a:endParaRPr/>
          </a:p>
        </p:txBody>
      </p:sp>
      <p:sp>
        <p:nvSpPr>
          <p:cNvPr id="208" name="Google Shape;208;p36"/>
          <p:cNvSpPr txBox="1">
            <a:spLocks noGrp="1"/>
          </p:cNvSpPr>
          <p:nvPr>
            <p:ph type="body" idx="1"/>
          </p:nvPr>
        </p:nvSpPr>
        <p:spPr>
          <a:xfrm>
            <a:off x="254925" y="1220925"/>
            <a:ext cx="8520600" cy="350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00000"/>
              </a:lnSpc>
              <a:buNone/>
            </a:pPr>
            <a:r>
              <a:rPr lang="ru-RU" sz="2800" b="1" dirty="0" smtClean="0">
                <a:solidFill>
                  <a:srgbClr val="000000"/>
                </a:solidFill>
              </a:rPr>
              <a:t>Количество </a:t>
            </a:r>
            <a:r>
              <a:rPr lang="ru-RU" sz="2800" b="1" dirty="0">
                <a:solidFill>
                  <a:srgbClr val="000000"/>
                </a:solidFill>
              </a:rPr>
              <a:t>учебных часов </a:t>
            </a:r>
            <a:r>
              <a:rPr lang="ru-RU" sz="2800" b="1" dirty="0" smtClean="0">
                <a:solidFill>
                  <a:srgbClr val="000000"/>
                </a:solidFill>
              </a:rPr>
              <a:t>зависит от:</a:t>
            </a:r>
          </a:p>
          <a:p>
            <a:pPr marL="0" lvl="0" indent="0" algn="just">
              <a:lnSpc>
                <a:spcPct val="100000"/>
              </a:lnSpc>
              <a:buNone/>
            </a:pPr>
            <a:r>
              <a:rPr lang="ru-RU" sz="2800" b="1" dirty="0" smtClean="0">
                <a:solidFill>
                  <a:srgbClr val="000000"/>
                </a:solidFill>
              </a:rPr>
              <a:t>срока </a:t>
            </a:r>
            <a:r>
              <a:rPr lang="ru-RU" sz="2800" b="1" dirty="0">
                <a:solidFill>
                  <a:srgbClr val="000000"/>
                </a:solidFill>
              </a:rPr>
              <a:t>реализации программы объединений </a:t>
            </a:r>
            <a:endParaRPr lang="ru-RU" sz="2800" b="1" dirty="0" smtClean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buNone/>
            </a:pPr>
            <a:r>
              <a:rPr lang="ru-RU" sz="2800" b="1" dirty="0" smtClean="0">
                <a:solidFill>
                  <a:srgbClr val="000000"/>
                </a:solidFill>
              </a:rPr>
              <a:t>по интересам;</a:t>
            </a:r>
          </a:p>
          <a:p>
            <a:pPr marL="0" lvl="0" indent="0" algn="just">
              <a:lnSpc>
                <a:spcPct val="100000"/>
              </a:lnSpc>
              <a:buNone/>
            </a:pPr>
            <a:r>
              <a:rPr lang="ru-RU" sz="2800" b="1" dirty="0" smtClean="0">
                <a:solidFill>
                  <a:srgbClr val="000000"/>
                </a:solidFill>
              </a:rPr>
              <a:t>педагогической нагрузки;</a:t>
            </a:r>
          </a:p>
          <a:p>
            <a:pPr marL="0" lvl="0" indent="0" algn="just">
              <a:lnSpc>
                <a:spcPct val="100000"/>
              </a:lnSpc>
              <a:buNone/>
            </a:pPr>
            <a:r>
              <a:rPr lang="ru-RU" sz="2800" b="1" dirty="0" smtClean="0">
                <a:solidFill>
                  <a:srgbClr val="000000"/>
                </a:solidFill>
              </a:rPr>
              <a:t>возрастной </a:t>
            </a:r>
            <a:r>
              <a:rPr lang="ru-RU" sz="2800" b="1" dirty="0">
                <a:solidFill>
                  <a:srgbClr val="000000"/>
                </a:solidFill>
              </a:rPr>
              <a:t>категории </a:t>
            </a:r>
            <a:r>
              <a:rPr lang="ru-RU" sz="2800" b="1" dirty="0" smtClean="0">
                <a:solidFill>
                  <a:srgbClr val="000000"/>
                </a:solidFill>
              </a:rPr>
              <a:t>учащихся;</a:t>
            </a:r>
          </a:p>
          <a:p>
            <a:pPr marL="0" lvl="0" indent="0" algn="just">
              <a:lnSpc>
                <a:spcPct val="100000"/>
              </a:lnSpc>
              <a:buNone/>
            </a:pPr>
            <a:r>
              <a:rPr lang="ru-RU" sz="2800" b="1" dirty="0" smtClean="0">
                <a:solidFill>
                  <a:srgbClr val="000000"/>
                </a:solidFill>
              </a:rPr>
              <a:t>целей </a:t>
            </a:r>
            <a:r>
              <a:rPr lang="ru-RU" sz="2800" b="1" dirty="0">
                <a:solidFill>
                  <a:srgbClr val="000000"/>
                </a:solidFill>
              </a:rPr>
              <a:t>и задач программы. </a:t>
            </a:r>
            <a:endParaRPr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09412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7728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200" b="1"/>
              <a:t>Содержание программы</a:t>
            </a:r>
            <a:endParaRPr sz="7200" b="1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Содержание программы </a:t>
            </a:r>
            <a:endParaRPr/>
          </a:p>
        </p:txBody>
      </p:sp>
      <p:sp>
        <p:nvSpPr>
          <p:cNvPr id="219" name="Google Shape;219;p38"/>
          <p:cNvSpPr txBox="1">
            <a:spLocks noGrp="1"/>
          </p:cNvSpPr>
          <p:nvPr>
            <p:ph type="body" idx="1"/>
          </p:nvPr>
        </p:nvSpPr>
        <p:spPr>
          <a:xfrm>
            <a:off x="254925" y="1220925"/>
            <a:ext cx="8520600" cy="350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000000"/>
                </a:solidFill>
              </a:rPr>
              <a:t> </a:t>
            </a:r>
            <a:r>
              <a:rPr lang="ru" sz="2100" b="1">
                <a:solidFill>
                  <a:srgbClr val="000000"/>
                </a:solidFill>
              </a:rPr>
              <a:t>Разбивка на теоретические и практические занятия.</a:t>
            </a:r>
            <a:endParaRPr sz="210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>
                <a:solidFill>
                  <a:srgbClr val="000000"/>
                </a:solidFill>
              </a:rPr>
              <a:t>Конкретные формы и темы проведения практических занятий.</a:t>
            </a:r>
            <a:endParaRPr sz="21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100" b="1">
                <a:solidFill>
                  <a:srgbClr val="000000"/>
                </a:solidFill>
              </a:rPr>
              <a:t>Содержание соответствует УТП.</a:t>
            </a:r>
            <a:endParaRPr sz="21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100" b="1">
                <a:solidFill>
                  <a:srgbClr val="000000"/>
                </a:solidFill>
              </a:rPr>
              <a:t>Репертуарный список произведений: название, авторы. </a:t>
            </a:r>
            <a:endParaRPr sz="21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9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7728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200" b="1"/>
              <a:t>Ожидаемые результаты </a:t>
            </a:r>
            <a:r>
              <a:rPr lang="ru" sz="7200" b="1" smtClean="0"/>
              <a:t>освоения </a:t>
            </a:r>
            <a:r>
              <a:rPr lang="ru" sz="7200" b="1"/>
              <a:t>программы</a:t>
            </a:r>
            <a:endParaRPr sz="7200" b="1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Ожидаемые результаты </a:t>
            </a:r>
            <a:r>
              <a:rPr lang="ru" dirty="0" smtClean="0"/>
              <a:t>освоения </a:t>
            </a:r>
            <a:r>
              <a:rPr lang="ru" dirty="0"/>
              <a:t>программы </a:t>
            </a:r>
            <a:endParaRPr dirty="0"/>
          </a:p>
        </p:txBody>
      </p:sp>
      <p:sp>
        <p:nvSpPr>
          <p:cNvPr id="230" name="Google Shape;230;p40"/>
          <p:cNvSpPr txBox="1">
            <a:spLocks noGrp="1"/>
          </p:cNvSpPr>
          <p:nvPr>
            <p:ph type="body" idx="1"/>
          </p:nvPr>
        </p:nvSpPr>
        <p:spPr>
          <a:xfrm>
            <a:off x="254925" y="1220925"/>
            <a:ext cx="8520600" cy="350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rgbClr val="000000"/>
                </a:solidFill>
              </a:rPr>
              <a:t> </a:t>
            </a:r>
            <a:r>
              <a:rPr lang="ru" sz="2100" b="1" dirty="0">
                <a:solidFill>
                  <a:srgbClr val="000000"/>
                </a:solidFill>
              </a:rPr>
              <a:t>Характеристика знаний, умений и навыков, которые должны приобрести учащиеся.</a:t>
            </a:r>
            <a:endParaRPr sz="2100" b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100" b="1">
                <a:solidFill>
                  <a:srgbClr val="000000"/>
                </a:solidFill>
              </a:rPr>
              <a:t>Ожидаемые результаты прописываются после каждого года обучения. </a:t>
            </a:r>
            <a:endParaRPr sz="21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1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7728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200" b="1"/>
              <a:t>Литература </a:t>
            </a:r>
            <a:endParaRPr sz="7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200" b="1"/>
              <a:t>и информационные ресурсы</a:t>
            </a:r>
            <a:endParaRPr sz="7200" b="1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Литература и информационные ресурсы </a:t>
            </a:r>
            <a:endParaRPr/>
          </a:p>
        </p:txBody>
      </p:sp>
      <p:sp>
        <p:nvSpPr>
          <p:cNvPr id="241" name="Google Shape;241;p42"/>
          <p:cNvSpPr txBox="1">
            <a:spLocks noGrp="1"/>
          </p:cNvSpPr>
          <p:nvPr>
            <p:ph type="body" idx="1"/>
          </p:nvPr>
        </p:nvSpPr>
        <p:spPr>
          <a:xfrm>
            <a:off x="254925" y="1220925"/>
            <a:ext cx="8520600" cy="350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>
                <a:solidFill>
                  <a:srgbClr val="000000"/>
                </a:solidFill>
              </a:rPr>
              <a:t>Перечень источников, использованных при разработке программы.</a:t>
            </a:r>
            <a:endParaRPr sz="2100" b="1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rgbClr val="000000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>
                <a:solidFill>
                  <a:srgbClr val="000000"/>
                </a:solidFill>
              </a:rPr>
              <a:t>Ожидаемые результаты прописываются после каждого года обучения. </a:t>
            </a:r>
            <a:endParaRPr sz="2100" b="1">
              <a:solidFill>
                <a:srgbClr val="000000"/>
              </a:solidFill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100" b="1">
                <a:solidFill>
                  <a:srgbClr val="000000"/>
                </a:solidFill>
              </a:rPr>
              <a:t>Список литературы оформляется в соответствии с требованиями государственного стандарта.</a:t>
            </a:r>
            <a:endParaRPr sz="21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100" b="1">
                <a:solidFill>
                  <a:srgbClr val="000000"/>
                </a:solidFill>
              </a:rPr>
              <a:t>Список литературы для учащихся.</a:t>
            </a:r>
            <a:endParaRPr sz="21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1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1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7728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b="1" dirty="0" smtClean="0"/>
              <a:t>Документы педагога дополнительного образования</a:t>
            </a:r>
            <a:endParaRPr sz="7200" b="1" dirty="0"/>
          </a:p>
        </p:txBody>
      </p:sp>
    </p:spTree>
    <p:extLst>
      <p:ext uri="{BB962C8B-B14F-4D97-AF65-F5344CB8AC3E}">
        <p14:creationId xmlns:p14="http://schemas.microsoft.com/office/powerpoint/2010/main" val="106136275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920" y="2319835"/>
            <a:ext cx="4045200" cy="1675800"/>
          </a:xfrm>
        </p:spPr>
        <p:txBody>
          <a:bodyPr>
            <a:noAutofit/>
          </a:bodyPr>
          <a:lstStyle/>
          <a:p>
            <a:r>
              <a:rPr lang="ru-RU" sz="1800" dirty="0"/>
              <a:t>ПОСТАНОВЛЕНИЕ МИНИСТЕРСТВА ОБРАЗОВАНИЯ РЕСПУБЛИКИ БЕЛАРУСЬ</a:t>
            </a:r>
            <a:br>
              <a:rPr lang="ru-RU" sz="1800" dirty="0"/>
            </a:br>
            <a:r>
              <a:rPr lang="ru-RU" sz="1800" dirty="0"/>
              <a:t>27 декабря 2017 г. № 164</a:t>
            </a:r>
            <a:br>
              <a:rPr lang="ru-RU" sz="1800" dirty="0"/>
            </a:br>
            <a:r>
              <a:rPr lang="ru-RU" sz="1800" dirty="0"/>
              <a:t>Об установлении перечня документов, </a:t>
            </a:r>
            <a:r>
              <a:rPr lang="ru-RU" sz="1800" dirty="0" smtClean="0"/>
              <a:t>обязательных для </a:t>
            </a:r>
            <a:r>
              <a:rPr lang="ru-RU" sz="1800" dirty="0"/>
              <a:t>ведения отдельными </a:t>
            </a:r>
            <a:r>
              <a:rPr lang="ru-RU" sz="1800" dirty="0" smtClean="0"/>
              <a:t>педагогическими работниками</a:t>
            </a:r>
            <a:r>
              <a:rPr lang="ru-RU" sz="1800" dirty="0"/>
              <a:t>, и исключения практики привлечения</a:t>
            </a:r>
            <a:br>
              <a:rPr lang="ru-RU" sz="1800" dirty="0"/>
            </a:br>
            <a:r>
              <a:rPr lang="ru-RU" sz="1800" dirty="0"/>
              <a:t>педагогических работников к выполнению работ, </a:t>
            </a:r>
            <a:r>
              <a:rPr lang="ru-RU" sz="1800" dirty="0" smtClean="0"/>
              <a:t>не относящихся </a:t>
            </a:r>
            <a:r>
              <a:rPr lang="ru-RU" sz="1800" dirty="0"/>
              <a:t>к выполнению их трудовых функций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b="1" dirty="0" smtClean="0"/>
              <a:t>Журнал планирования и учета работы объединения по интересам</a:t>
            </a:r>
          </a:p>
          <a:p>
            <a:r>
              <a:rPr lang="ru-RU" b="1" dirty="0" smtClean="0"/>
              <a:t>Программа объединения по интересам</a:t>
            </a:r>
          </a:p>
          <a:p>
            <a:r>
              <a:rPr lang="ru-RU" b="1" dirty="0" smtClean="0"/>
              <a:t>Планы-конспекты занятий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6539124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500" y="1222555"/>
            <a:ext cx="4045200" cy="1675800"/>
          </a:xfrm>
        </p:spPr>
        <p:txBody>
          <a:bodyPr>
            <a:noAutofit/>
          </a:bodyPr>
          <a:lstStyle/>
          <a:p>
            <a:r>
              <a:rPr lang="ru-RU" sz="4000" dirty="0" smtClean="0"/>
              <a:t>Кодекс Республики Беларусь </a:t>
            </a:r>
            <a:br>
              <a:rPr lang="ru-RU" sz="4000" dirty="0" smtClean="0"/>
            </a:br>
            <a:r>
              <a:rPr lang="ru-RU" sz="4000" dirty="0" smtClean="0"/>
              <a:t>об образовании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000" b="1" dirty="0" smtClean="0"/>
              <a:t>Заявления учащихся (законных представителей учащихся)</a:t>
            </a:r>
          </a:p>
          <a:p>
            <a:r>
              <a:rPr lang="ru-RU" b="1" dirty="0" smtClean="0"/>
              <a:t>Медицинские справки установленного образца (оригинал хранится                       у педагога)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48204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Сроки приема в объединение по интересам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pPr algn="just"/>
            <a:r>
              <a:rPr lang="ru-RU" sz="2800" b="1" dirty="0">
                <a:solidFill>
                  <a:srgbClr val="000000"/>
                </a:solidFill>
              </a:rPr>
              <a:t>Сроки приема (зачисления) в учреждение дополнительного образования детей и молодежи определяются его руководителем.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267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892125" y="1284550"/>
            <a:ext cx="7121700" cy="165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-RU" sz="3060" dirty="0" smtClean="0">
                <a:solidFill>
                  <a:srgbClr val="000000"/>
                </a:solidFill>
              </a:rPr>
              <a:t>Контактные данные:</a:t>
            </a:r>
            <a:br>
              <a:rPr lang="ru-RU" sz="3060" dirty="0" smtClean="0">
                <a:solidFill>
                  <a:srgbClr val="000000"/>
                </a:solidFill>
              </a:rPr>
            </a:br>
            <a:r>
              <a:rPr lang="ru-RU" sz="3060" dirty="0" smtClean="0">
                <a:solidFill>
                  <a:srgbClr val="000000"/>
                </a:solidFill>
              </a:rPr>
              <a:t>рабочий телефон 64407,</a:t>
            </a:r>
            <a:br>
              <a:rPr lang="ru-RU" sz="3060" dirty="0" smtClean="0">
                <a:solidFill>
                  <a:srgbClr val="000000"/>
                </a:solidFill>
              </a:rPr>
            </a:br>
            <a:r>
              <a:rPr lang="ru-RU" sz="3060" dirty="0" smtClean="0">
                <a:solidFill>
                  <a:srgbClr val="000000"/>
                </a:solidFill>
              </a:rPr>
              <a:t>мобильный +375295829649</a:t>
            </a:r>
            <a:endParaRPr sz="3060" dirty="0">
              <a:solidFill>
                <a:srgbClr val="000000"/>
              </a:solidFill>
            </a:endParaRPr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1224075" y="3216325"/>
            <a:ext cx="6653700" cy="7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ru" sz="1857" b="1">
                <a:solidFill>
                  <a:srgbClr val="D84E0C"/>
                </a:solidFill>
              </a:rPr>
              <a:t>Русина Лариса Владимировна, заместитель директора по учебно-методической работе</a:t>
            </a:r>
            <a:endParaRPr sz="1857" b="1">
              <a:solidFill>
                <a:srgbClr val="D84E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723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Постановление Министерства образования Республики Беларусь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73" name="Google Shape;73;p14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 b="1">
                <a:solidFill>
                  <a:srgbClr val="D84E0C"/>
                </a:solidFill>
              </a:rPr>
              <a:t>от 20.10.2023                 № 325</a:t>
            </a:r>
            <a:endParaRPr sz="3200" b="1">
              <a:solidFill>
                <a:srgbClr val="D84E0C"/>
              </a:solidFill>
            </a:endParaRPr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 dirty="0"/>
              <a:t>О типовых программах дополнительного образования детей </a:t>
            </a:r>
            <a:endParaRPr sz="3000" b="1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 dirty="0"/>
              <a:t>и молодежи </a:t>
            </a:r>
            <a:endParaRPr sz="3000" b="1" dirty="0"/>
          </a:p>
        </p:txBody>
      </p:sp>
    </p:spTree>
    <p:extLst>
      <p:ext uri="{BB962C8B-B14F-4D97-AF65-F5344CB8AC3E}">
        <p14:creationId xmlns:p14="http://schemas.microsoft.com/office/powerpoint/2010/main" val="137200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r>
              <a:rPr lang="ru-RU" b="0" dirty="0"/>
              <a:t/>
            </a:r>
            <a:br>
              <a:rPr lang="ru-RU" b="0" dirty="0"/>
            </a:br>
            <a:r>
              <a:rPr lang="ru-RU" b="0" dirty="0"/>
              <a:t> </a:t>
            </a:r>
            <a:r>
              <a:rPr lang="ru-RU" sz="3600" dirty="0">
                <a:solidFill>
                  <a:srgbClr val="000000"/>
                </a:solidFill>
              </a:rPr>
              <a:t>Приложение </a:t>
            </a:r>
            <a:br>
              <a:rPr lang="ru-RU" sz="3600" dirty="0">
                <a:solidFill>
                  <a:srgbClr val="000000"/>
                </a:solidFill>
              </a:rPr>
            </a:br>
            <a:r>
              <a:rPr lang="ru-RU" sz="3600" dirty="0">
                <a:solidFill>
                  <a:srgbClr val="000000"/>
                </a:solidFill>
              </a:rPr>
              <a:t>к письму Министерства образования </a:t>
            </a:r>
            <a:br>
              <a:rPr lang="ru-RU" sz="3600" dirty="0">
                <a:solidFill>
                  <a:srgbClr val="000000"/>
                </a:solidFill>
              </a:rPr>
            </a:br>
            <a:r>
              <a:rPr lang="ru-RU" sz="3600" dirty="0">
                <a:solidFill>
                  <a:srgbClr val="000000"/>
                </a:solidFill>
              </a:rPr>
              <a:t>Республики Беларусь </a:t>
            </a:r>
            <a:endParaRPr sz="3600" dirty="0">
              <a:solidFill>
                <a:srgbClr val="000000"/>
              </a:solidFill>
            </a:endParaRPr>
          </a:p>
        </p:txBody>
      </p:sp>
      <p:sp>
        <p:nvSpPr>
          <p:cNvPr id="73" name="Google Shape;73;p14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r>
              <a:rPr lang="ru" sz="3200" b="1" dirty="0" smtClean="0">
                <a:solidFill>
                  <a:schemeClr val="accent1"/>
                </a:solidFill>
              </a:rPr>
              <a:t> </a:t>
            </a:r>
            <a:endParaRPr lang="ru-RU" sz="3200" b="1" dirty="0">
              <a:solidFill>
                <a:schemeClr val="accent1"/>
              </a:solidFill>
            </a:endParaRPr>
          </a:p>
          <a:p>
            <a:r>
              <a:rPr lang="ru-RU" sz="3200" b="1" dirty="0">
                <a:solidFill>
                  <a:schemeClr val="accent1"/>
                </a:solidFill>
              </a:rPr>
              <a:t> от 11.06.2024 </a:t>
            </a:r>
            <a:endParaRPr lang="ru-RU" sz="3200" b="1" dirty="0" smtClean="0">
              <a:solidFill>
                <a:schemeClr val="accent1"/>
              </a:solidFill>
            </a:endParaRPr>
          </a:p>
          <a:p>
            <a:r>
              <a:rPr lang="ru-RU" sz="3200" b="1" dirty="0" smtClean="0">
                <a:solidFill>
                  <a:schemeClr val="accent1"/>
                </a:solidFill>
              </a:rPr>
              <a:t>№ </a:t>
            </a:r>
            <a:r>
              <a:rPr lang="ru-RU" sz="3200" b="1" dirty="0">
                <a:solidFill>
                  <a:schemeClr val="accent1"/>
                </a:solidFill>
              </a:rPr>
              <a:t>06-01-14/6880/</a:t>
            </a:r>
            <a:r>
              <a:rPr lang="ru-RU" sz="3200" b="1" dirty="0" err="1">
                <a:solidFill>
                  <a:schemeClr val="accent1"/>
                </a:solidFill>
              </a:rPr>
              <a:t>дс</a:t>
            </a:r>
            <a:r>
              <a:rPr lang="ru-RU" sz="3200" b="1" dirty="0">
                <a:solidFill>
                  <a:schemeClr val="accent1"/>
                </a:solidFill>
              </a:rPr>
              <a:t> </a:t>
            </a:r>
            <a:endParaRPr sz="3200" b="1" dirty="0">
              <a:solidFill>
                <a:schemeClr val="accent1"/>
              </a:solidFill>
            </a:endParaRPr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62500" lnSpcReduction="20000"/>
          </a:bodyPr>
          <a:lstStyle/>
          <a:p>
            <a:pPr marL="114300" indent="0" algn="ctr">
              <a:buNone/>
            </a:pPr>
            <a:r>
              <a:rPr lang="ru-RU" sz="3200" b="1" dirty="0" smtClean="0"/>
              <a:t>Методические </a:t>
            </a:r>
            <a:r>
              <a:rPr lang="ru-RU" sz="3200" b="1" dirty="0"/>
              <a:t>указания по разработке </a:t>
            </a:r>
            <a:endParaRPr lang="ru-RU" sz="3200" b="1" dirty="0" smtClean="0"/>
          </a:p>
          <a:p>
            <a:pPr marL="114300" indent="0" algn="ctr">
              <a:buNone/>
            </a:pPr>
            <a:r>
              <a:rPr lang="ru-RU" sz="3200" b="1" dirty="0" smtClean="0"/>
              <a:t>учебно-программной </a:t>
            </a:r>
            <a:r>
              <a:rPr lang="ru-RU" sz="3200" b="1" dirty="0"/>
              <a:t>документации образовательной программы дополнительного образования детей </a:t>
            </a:r>
            <a:endParaRPr lang="ru-RU" sz="3200" b="1" dirty="0" smtClean="0"/>
          </a:p>
          <a:p>
            <a:pPr marL="114300" indent="0" algn="ctr">
              <a:buNone/>
            </a:pPr>
            <a:r>
              <a:rPr lang="ru-RU" sz="3200" b="1" dirty="0" smtClean="0"/>
              <a:t>и </a:t>
            </a:r>
            <a:r>
              <a:rPr lang="ru-RU" sz="3200" b="1" dirty="0"/>
              <a:t>молодежи и организации образовательного процесса </a:t>
            </a:r>
            <a:r>
              <a:rPr lang="ru" sz="3200" b="1" dirty="0" smtClean="0"/>
              <a:t> </a:t>
            </a:r>
            <a:endParaRPr sz="3200" b="1" dirty="0"/>
          </a:p>
        </p:txBody>
      </p:sp>
    </p:spTree>
    <p:extLst>
      <p:ext uri="{BB962C8B-B14F-4D97-AF65-F5344CB8AC3E}">
        <p14:creationId xmlns:p14="http://schemas.microsoft.com/office/powerpoint/2010/main" val="274907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1927</Words>
  <Application>Microsoft Office PowerPoint</Application>
  <PresentationFormat>Экран (16:9)</PresentationFormat>
  <Paragraphs>326</Paragraphs>
  <Slides>70</Slides>
  <Notes>44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70</vt:i4>
      </vt:variant>
    </vt:vector>
  </HeadingPairs>
  <TitlesOfParts>
    <vt:vector size="75" baseType="lpstr">
      <vt:lpstr>Arial</vt:lpstr>
      <vt:lpstr>Open Sans</vt:lpstr>
      <vt:lpstr>PT Sans Narrow</vt:lpstr>
      <vt:lpstr>Wingdings</vt:lpstr>
      <vt:lpstr>Tropic</vt:lpstr>
      <vt:lpstr>Разработка учебно-программной документации образовательной программы дополнительного образования детей и молодежи</vt:lpstr>
      <vt:lpstr>Нормативные правовые документы</vt:lpstr>
      <vt:lpstr>Кодекс  Республики Беларусь об образовании</vt:lpstr>
      <vt:lpstr> Постановление  Министерства образования  Республики Беларусь  25.07.2011 № 149  (в редакции постановления Министерства образования  Республики Беларусь  19.09.2022 № 318)</vt:lpstr>
      <vt:lpstr> Настоящее Положение распространяет свое действие на учреждения дополнительного образования детей и молодежи, а в части организации образовательного процесса и приема (зачисления) лиц для получения дополнительного образования детей и молодежи – на иные учреждения образования, реализующие образовательную программу дополнительного образования детей и молодежи, иные организации, которым в соответствии с законодательством предоставлено право осуществлять образовательную деятельность, реализующие образовательную программу дополнительного образования детей и молодежи (далее, если не установлено иное, – иные организации).  </vt:lpstr>
      <vt:lpstr> Приказ Министра образования Республики Беларусь  07.10.2022 № 606  </vt:lpstr>
      <vt:lpstr>Сроки приема в объединение по интересам</vt:lpstr>
      <vt:lpstr>Постановление Министерства образования Республики Беларусь</vt:lpstr>
      <vt:lpstr>  Приложение  к письму Министерства образования  Республики Беларусь </vt:lpstr>
      <vt:lpstr>  Постановление Совета Министров  Республики Беларусь </vt:lpstr>
      <vt:lpstr>Приложение 20. Продолжительность и частота занятий в учреждениях дополнительного образования детей и молодежи </vt:lpstr>
      <vt:lpstr>Учебно-программная документация образовательной программы  дополнительного образования детей и молодежи </vt:lpstr>
      <vt:lpstr>Учебно-программная документация</vt:lpstr>
      <vt:lpstr>Типовые программы дополнительного образования детей и молодежи</vt:lpstr>
      <vt:lpstr>Экспериментальные программы дополнительного образования детей и молодежи</vt:lpstr>
      <vt:lpstr>Программы объединений по интересам</vt:lpstr>
      <vt:lpstr>Программы объединений по интересам</vt:lpstr>
      <vt:lpstr>Индивидуальные программы дополнительного образования детей и молодежи</vt:lpstr>
      <vt:lpstr>Индивидуальные программы дополнительного образования детей и молодежи</vt:lpstr>
      <vt:lpstr>Методические аспекты проектирования программ объединений по интересам </vt:lpstr>
      <vt:lpstr>Программы могут включать:</vt:lpstr>
      <vt:lpstr>Физкультурно-спортивный  профиль</vt:lpstr>
      <vt:lpstr>Физкультурно-спортивный  профиль</vt:lpstr>
      <vt:lpstr>Художественный  профиль</vt:lpstr>
      <vt:lpstr>Художественный  профиль</vt:lpstr>
      <vt:lpstr>Художественный  профиль</vt:lpstr>
      <vt:lpstr>Художественный  профиль</vt:lpstr>
      <vt:lpstr>Художественный  профиль</vt:lpstr>
      <vt:lpstr>Художественно-речевой  профиль</vt:lpstr>
      <vt:lpstr>Социально-коммуникативный  профиль</vt:lpstr>
      <vt:lpstr>Социально-педагогический  профиль</vt:lpstr>
      <vt:lpstr>Интеллектуально-познавательный  профиль</vt:lpstr>
      <vt:lpstr>Общественно-гуманитарный профиль</vt:lpstr>
      <vt:lpstr>Общественно-гуманитарный профиль</vt:lpstr>
      <vt:lpstr>Общественно-гуманитарный профиль</vt:lpstr>
      <vt:lpstr>Разработчики программы объединения  по интересам, индивидуальной программы дополнительного образования детей  и молодежи</vt:lpstr>
      <vt:lpstr>Программы объединения  по интересам, индивидуальные программы дополнительного образования детей и молодежи рассматриваются на:</vt:lpstr>
      <vt:lpstr>Программы объединения  по интересам, индивидуальные программы дополнительного образования детей и молодежи утверждаются</vt:lpstr>
      <vt:lpstr>Программы объединения  по интересам, индивидуальные программы дополнительного образования детей и молодежи согласовываются с:</vt:lpstr>
      <vt:lpstr>Срок действия программ. Программа действует и в последующие годы, если нет изменений.  Программа проходит переутверждение если:</vt:lpstr>
      <vt:lpstr>Объединения по интересам                                                 (ст.229 п.7 Кодекса РБ об образовании)</vt:lpstr>
      <vt:lpstr>Названия объединений по интересам</vt:lpstr>
      <vt:lpstr>Недельная нагрузка</vt:lpstr>
      <vt:lpstr>Программа объединения по интересам разрабатывается</vt:lpstr>
      <vt:lpstr>Требования к оформлению программы</vt:lpstr>
      <vt:lpstr>Структура программы </vt:lpstr>
      <vt:lpstr>Титульный лист</vt:lpstr>
      <vt:lpstr>Титульный лист </vt:lpstr>
      <vt:lpstr>Общие положения</vt:lpstr>
      <vt:lpstr>Общие положения </vt:lpstr>
      <vt:lpstr>Задачи к программе 2-го и последующих лет обучения  </vt:lpstr>
      <vt:lpstr>10.Организационные условия реализации программы  </vt:lpstr>
      <vt:lpstr>Общие положения  </vt:lpstr>
      <vt:lpstr>Индивидуальная программа дополнительного образования  детей и молодежи для учащихся с ОПФР</vt:lpstr>
      <vt:lpstr>Индивидуальная программа дополнительного образования  детей и молодежи для одаренных учащихся</vt:lpstr>
      <vt:lpstr>Индивидуальная программа дополнительного образования  детей и молодежи для одаренных учащихся</vt:lpstr>
      <vt:lpstr>Учебно-тематический план</vt:lpstr>
      <vt:lpstr>Учебно-тематический план </vt:lpstr>
      <vt:lpstr>Учебно-тематический план </vt:lpstr>
      <vt:lpstr>Учебно-тематический план </vt:lpstr>
      <vt:lpstr>Содержание программы</vt:lpstr>
      <vt:lpstr>Содержание программы </vt:lpstr>
      <vt:lpstr>Ожидаемые результаты освоения программы</vt:lpstr>
      <vt:lpstr>Ожидаемые результаты освоения программы </vt:lpstr>
      <vt:lpstr>Литература  и информационные ресурсы</vt:lpstr>
      <vt:lpstr>Литература и информационные ресурсы </vt:lpstr>
      <vt:lpstr>Документы педагога дополнительного образования</vt:lpstr>
      <vt:lpstr>ПОСТАНОВЛЕНИЕ МИНИСТЕРСТВА ОБРАЗОВАНИЯ РЕСПУБЛИКИ БЕЛАРУСЬ 27 декабря 2017 г. № 164 Об установлении перечня документов, обязательных для ведения отдельными педагогическими работниками, и исключения практики привлечения педагогических работников к выполнению работ, не относящихся к выполнению их трудовых функций </vt:lpstr>
      <vt:lpstr>Кодекс Республики Беларусь  об образовании</vt:lpstr>
      <vt:lpstr>Контактные данные: рабочий телефон 64407, мобильный +375295829649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учебно-программной документации образовательной программы дополнительного образования детей и молодежи</dc:title>
  <dc:creator>Администратор</dc:creator>
  <cp:lastModifiedBy>Администратор</cp:lastModifiedBy>
  <cp:revision>45</cp:revision>
  <dcterms:modified xsi:type="dcterms:W3CDTF">2024-09-10T09:59:36Z</dcterms:modified>
</cp:coreProperties>
</file>